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75" r:id="rId3"/>
    <p:sldId id="260" r:id="rId4"/>
    <p:sldId id="270" r:id="rId5"/>
    <p:sldId id="279" r:id="rId6"/>
    <p:sldId id="271" r:id="rId7"/>
    <p:sldId id="277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3320"/>
    <p:restoredTop sz="93573"/>
  </p:normalViewPr>
  <p:slideViewPr>
    <p:cSldViewPr snapToGrid="0" snapToObjects="1">
      <p:cViewPr>
        <p:scale>
          <a:sx n="85" d="100"/>
          <a:sy n="85" d="100"/>
        </p:scale>
        <p:origin x="144" y="1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E05DC9-36E8-F946-823E-09DC766806EF}" type="datetimeFigureOut">
              <a:rPr lang="en-US" smtClean="0"/>
              <a:t>1/23/22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39554F-F503-1247-890D-532D24DD9C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8445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39554F-F503-1247-890D-532D24DD9CF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26673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E0C04-DD45-0743-A6FC-F0F9E1F113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CA1B84-A74F-6D4A-A446-ADFF9F231F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AC23B6-71BF-4F4D-854F-29BD5E0CC6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050D0-7AD7-C948-9500-BC1DE4B75117}" type="datetime1">
              <a:rPr lang="en-US" smtClean="0"/>
              <a:t>1/23/22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193A1B-D37D-6E43-A2E2-CEE1A9532E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17B0B5-FC16-C046-84A1-C9115E432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A4860-775A-FE46-99E4-17E6C8FA9B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3900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D01AC-9178-564D-AB27-0A4485F3A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65E7BF2-74D2-E54B-A931-D84537C779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E9D6DC-5B45-8C44-BAD6-BB755BD337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EF31D-1B5F-1F4F-AD78-55112AD5888D}" type="datetime1">
              <a:rPr lang="en-US" smtClean="0"/>
              <a:t>1/23/22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97F02C-2FC0-FA48-87CE-C333A236B6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2C6123-9287-1F4A-AF5D-E6DFB4575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A4860-775A-FE46-99E4-17E6C8FA9B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7989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83F191D-DB72-EC4C-B5E6-A519EC858CA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43275A-D7CA-8743-8003-FF4EBF67C6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EA96C2-9709-1940-A1C7-9FB321B08E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3C7D5-DDAF-9642-96D3-05E817B1BC84}" type="datetime1">
              <a:rPr lang="en-US" smtClean="0"/>
              <a:t>1/23/22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C63185-94B1-F14B-BF47-31A56A101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1C6B6F-F35B-0640-9B60-15DCBEEBEF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A4860-775A-FE46-99E4-17E6C8FA9B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8281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C10C5A-6B5F-DB43-AE41-C421A940DD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D8F00-8AAF-D946-8847-69B3E17656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D4149E-B2AD-ED47-BC31-8814F8287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2F549-DF57-E046-937D-650CF52E1356}" type="datetime1">
              <a:rPr lang="en-US" smtClean="0"/>
              <a:t>1/23/22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2AB62D-8DD8-B34E-9C05-1C4A69E0B9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EF0F4C-49DC-B44A-A99E-1C37BE232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A4860-775A-FE46-99E4-17E6C8FA9B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0257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479DB0-7E73-7241-BA58-000F320E9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6ACB33-9A8B-FC41-A09A-CAD0B84624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286A65-68B8-E044-8F2F-523678F723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BA44-FF3B-FB46-8B08-92B4979B4F9C}" type="datetime1">
              <a:rPr lang="en-US" smtClean="0"/>
              <a:t>1/23/22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88F925-4D89-124D-8EC6-EAE22A466A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3FA1C0-7E86-EA4C-9BCF-D9E6C65C0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A4860-775A-FE46-99E4-17E6C8FA9B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3938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C3076A-408B-7246-B0C4-43F4E947CB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C70184-712C-1F42-A312-2FA8C1A649D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95BA20-62E3-F34F-8A2D-75CC5EBAC1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3B5F6A-83D9-5343-AF96-822C437ED1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F79B4-6909-AC42-A12B-C24117DCC969}" type="datetime1">
              <a:rPr lang="en-US" smtClean="0"/>
              <a:t>1/23/22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9D93B8-36AC-6340-A218-E985670929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E863E8-108E-8C44-84D3-2B036EE43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A4860-775A-FE46-99E4-17E6C8FA9B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7421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A648B8-D448-6C42-AE1D-CA7832199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ABBEF4-C048-3941-9CBD-BF113B7618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522795-1E43-9F4D-AA7D-008A25FF54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EB743E-259E-F848-ADBF-EDF91DAC38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84D5738-76F6-7E49-A683-FA8392C0C9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7851C87-9925-184A-81B7-EFC5082171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1D893-F6C8-A440-97EF-486D6C916FB6}" type="datetime1">
              <a:rPr lang="en-US" smtClean="0"/>
              <a:t>1/23/22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4F7868-14A0-714F-B95D-A27A872766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0777709-CDB7-CC43-9BDE-62FF1861D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A4860-775A-FE46-99E4-17E6C8FA9B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5790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89CA60-DAC8-8B48-848D-AF87A8EA2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27397DA-A625-1D4C-AC78-8971317E57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A4787A-7C0E-2C4C-B081-80C10FF11C76}" type="datetime1">
              <a:rPr lang="en-US" smtClean="0"/>
              <a:t>1/23/22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3574BC-522E-CA4F-8C89-66ED77DDD3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BBDEE7-7C06-404D-A7BC-80BD318BE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A4860-775A-FE46-99E4-17E6C8FA9B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26776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C439159-6775-0F4E-8ACB-320740B86F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1AA0B-A31E-074C-849A-6D0F98E45BC8}" type="datetime1">
              <a:rPr lang="en-US" smtClean="0"/>
              <a:t>1/23/22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D5023B3-5527-BA49-BF68-6871AC3BE1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DB2BDE-8528-4F41-A472-199F06920A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A4860-775A-FE46-99E4-17E6C8FA9B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2258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1E49AC-C14F-7341-82C9-9120663BA2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FB3CD8-F5E3-544C-9407-68BFBDA8D9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008D5A-8D09-6E47-801B-703EA9C456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0FDC0E-1C0D-1745-9E71-5054949086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6B0C7-76F7-5A43-856A-BFB0DEF8E69F}" type="datetime1">
              <a:rPr lang="en-US" smtClean="0"/>
              <a:t>1/23/22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9C5D2C-7248-234A-9F1F-8EEC5D156A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E8E20F-42AC-6845-9D12-5E82920AA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A4860-775A-FE46-99E4-17E6C8FA9B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8919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726560-E9F6-DE42-8F11-355BA18D0E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CF04354-2066-7F49-9846-BF8569F19CD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3BDF74-7654-8748-BE1B-73792D53B7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EEC9A3-87F2-7242-A180-3976BE33F7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AA9AF-9308-9742-84D4-81E06DE1C10F}" type="datetime1">
              <a:rPr lang="en-US" smtClean="0"/>
              <a:t>1/23/22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D23F0A-9B56-CC4D-AE94-10C2C8B1C7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469083-CD38-D948-8DFF-EFBAA3BC52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A4860-775A-FE46-99E4-17E6C8FA9B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9575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6CD375D-9ED1-274F-8D58-84A751743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C979B8-9F57-A545-A646-F93B6259B4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D50E1C-4622-4B44-BE2E-AA3F7C0CDB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8DE207-ACB6-1F44-93C3-70E31A7412EB}" type="datetime1">
              <a:rPr lang="en-US" smtClean="0"/>
              <a:t>1/23/22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3C2B3A-511A-9641-9B21-58A5C59515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7D6D5A-423E-D34D-AB49-D6AB83FAC4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8A4860-775A-FE46-99E4-17E6C8FA9B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9338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emf"/><Relationship Id="rId13" Type="http://schemas.openxmlformats.org/officeDocument/2006/relationships/image" Target="../media/image12.png"/><Relationship Id="rId3" Type="http://schemas.openxmlformats.org/officeDocument/2006/relationships/image" Target="../media/image2.emf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9.png"/><Relationship Id="rId10" Type="http://schemas.openxmlformats.org/officeDocument/2006/relationships/image" Target="../media/image7.png"/><Relationship Id="rId4" Type="http://schemas.openxmlformats.org/officeDocument/2006/relationships/image" Target="../media/image3.png"/><Relationship Id="rId9" Type="http://schemas.openxmlformats.org/officeDocument/2006/relationships/image" Target="../media/image4.emf"/><Relationship Id="rId1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13" Type="http://schemas.openxmlformats.org/officeDocument/2006/relationships/image" Target="../media/image22.png"/><Relationship Id="rId18" Type="http://schemas.openxmlformats.org/officeDocument/2006/relationships/image" Target="../media/image23.png"/><Relationship Id="rId3" Type="http://schemas.openxmlformats.org/officeDocument/2006/relationships/image" Target="../media/image130.png"/><Relationship Id="rId21" Type="http://schemas.openxmlformats.org/officeDocument/2006/relationships/image" Target="../media/image27.png"/><Relationship Id="rId7" Type="http://schemas.openxmlformats.org/officeDocument/2006/relationships/image" Target="../media/image17.png"/><Relationship Id="rId17" Type="http://schemas.openxmlformats.org/officeDocument/2006/relationships/image" Target="../media/image21.png"/><Relationship Id="rId2" Type="http://schemas.openxmlformats.org/officeDocument/2006/relationships/image" Target="../media/image15.emf"/><Relationship Id="rId16" Type="http://schemas.openxmlformats.org/officeDocument/2006/relationships/image" Target="../media/image18.emf"/><Relationship Id="rId20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0.png"/><Relationship Id="rId5" Type="http://schemas.openxmlformats.org/officeDocument/2006/relationships/image" Target="../media/image140.png"/><Relationship Id="rId15" Type="http://schemas.openxmlformats.org/officeDocument/2006/relationships/image" Target="../media/image24.png"/><Relationship Id="rId10" Type="http://schemas.openxmlformats.org/officeDocument/2006/relationships/image" Target="../media/image19.png"/><Relationship Id="rId19" Type="http://schemas.openxmlformats.org/officeDocument/2006/relationships/image" Target="../media/image25.png"/><Relationship Id="rId4" Type="http://schemas.openxmlformats.org/officeDocument/2006/relationships/image" Target="../media/image7.png"/><Relationship Id="rId9" Type="http://schemas.openxmlformats.org/officeDocument/2006/relationships/image" Target="../media/image18.png"/><Relationship Id="rId14" Type="http://schemas.openxmlformats.org/officeDocument/2006/relationships/slide" Target="slide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52C555E-F4B9-734A-A0CE-9E19B047D9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53017" y="2334430"/>
            <a:ext cx="10085966" cy="2112373"/>
          </a:xfrm>
          <a:noFill/>
        </p:spPr>
        <p:txBody>
          <a:bodyPr wrap="square" rtlCol="0">
            <a:spAutoFit/>
          </a:bodyPr>
          <a:lstStyle/>
          <a:p>
            <a:pPr marL="285750" indent="-285750" algn="just">
              <a:spcBef>
                <a:spcPts val="100"/>
              </a:spcBef>
              <a:buChar char="•"/>
            </a:pPr>
            <a:r>
              <a:rPr lang="en-US" dirty="0"/>
              <a:t>This presentation shows </a:t>
            </a:r>
            <a:r>
              <a:rPr lang="en-US" dirty="0" err="1"/>
              <a:t>Urqmd</a:t>
            </a:r>
            <a:r>
              <a:rPr lang="en-US" dirty="0"/>
              <a:t> test of balance function integration, comparing to the ‘sum rule’.</a:t>
            </a:r>
          </a:p>
          <a:p>
            <a:pPr marL="285750" indent="-285750" algn="just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dirty="0"/>
              <a:t>The code tested here is also used to analyze data.</a:t>
            </a:r>
          </a:p>
          <a:p>
            <a:pPr marL="285750" indent="-285750" algn="just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dirty="0"/>
              <a:t>Since this simulation has no tracking inefficiency, centrality is exactly known, no particle misidentification, no track crossing effects etc. these clinical comparisons lead to very precise tests.</a:t>
            </a:r>
          </a:p>
        </p:txBody>
      </p:sp>
      <p:pic>
        <p:nvPicPr>
          <p:cNvPr id="1025" name="Picture 1" descr="page1image22566176">
            <a:extLst>
              <a:ext uri="{FF2B5EF4-FFF2-40B4-BE49-F238E27FC236}">
                <a16:creationId xmlns:a16="http://schemas.microsoft.com/office/drawing/2014/main" id="{52F4E645-855F-ED4A-8D72-BD666E7F2D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5015" y="-401725"/>
            <a:ext cx="2374900" cy="237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Subtitle 2">
            <a:extLst>
              <a:ext uri="{FF2B5EF4-FFF2-40B4-BE49-F238E27FC236}">
                <a16:creationId xmlns:a16="http://schemas.microsoft.com/office/drawing/2014/main" id="{11DEA10E-B1FE-8847-903D-584C7EA4F1F0}"/>
              </a:ext>
            </a:extLst>
          </p:cNvPr>
          <p:cNvSpPr txBox="1">
            <a:spLocks/>
          </p:cNvSpPr>
          <p:nvPr/>
        </p:nvSpPr>
        <p:spPr>
          <a:xfrm>
            <a:off x="1544009" y="1398158"/>
            <a:ext cx="9103982" cy="494474"/>
          </a:xfrm>
          <a:prstGeom prst="rect">
            <a:avLst/>
          </a:prstGeom>
          <a:noFill/>
          <a:ln w="12700">
            <a:miter lim="400000"/>
          </a:ln>
        </p:spPr>
        <p:txBody>
          <a:bodyPr vert="horz" lIns="50800" tIns="50800" rIns="50800" bIns="50800" rtlCol="0" anchor="b">
            <a:noAutofit/>
          </a:bodyPr>
          <a:lstStyle>
            <a:lvl1pPr indent="0" algn="ctr" defTabSz="449833" hangingPunct="0">
              <a:lnSpc>
                <a:spcPct val="100000"/>
              </a:lnSpc>
              <a:spcBef>
                <a:spcPts val="0"/>
              </a:spcBef>
              <a:buFontTx/>
              <a:buNone/>
              <a:defRPr sz="2600" b="1">
                <a:solidFill>
                  <a:srgbClr val="C00000"/>
                </a:solidFill>
                <a:latin typeface="Helvetica Neue"/>
                <a:ea typeface="Helvetica Neue"/>
                <a:cs typeface="Helvetica Neue"/>
              </a:defRPr>
            </a:lvl1pPr>
            <a:lvl2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/>
            </a:lvl2pPr>
            <a:lvl3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3pPr>
            <a:lvl4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4pPr>
            <a:lvl5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5pPr>
            <a:lvl6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6pPr>
            <a:lvl7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7pPr>
            <a:lvl8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8pPr>
            <a:lvl9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9pPr>
          </a:lstStyle>
          <a:p>
            <a:r>
              <a:rPr lang="en-US" dirty="0"/>
              <a:t>B</a:t>
            </a:r>
            <a:r>
              <a:rPr lang="en-US" baseline="-25000" dirty="0"/>
              <a:t>2</a:t>
            </a:r>
            <a:r>
              <a:rPr lang="en-US" dirty="0"/>
              <a:t> Integrals from </a:t>
            </a:r>
            <a:r>
              <a:rPr lang="en-US" dirty="0" err="1"/>
              <a:t>Urqmd</a:t>
            </a:r>
            <a:r>
              <a:rPr lang="en-US" dirty="0"/>
              <a:t> and comparison to sum rule.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CAB21B9-9670-B64F-9FF4-66364D1263F0}"/>
              </a:ext>
            </a:extLst>
          </p:cNvPr>
          <p:cNvSpPr/>
          <p:nvPr/>
        </p:nvSpPr>
        <p:spPr>
          <a:xfrm>
            <a:off x="3233979" y="5459329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dirty="0">
                <a:latin typeface="CambriaMath"/>
              </a:rPr>
              <a:t>Nandita </a:t>
            </a:r>
            <a:r>
              <a:rPr lang="en-US" dirty="0" err="1">
                <a:latin typeface="CambriaMath"/>
              </a:rPr>
              <a:t>Raha</a:t>
            </a:r>
            <a:r>
              <a:rPr lang="en-US" dirty="0">
                <a:latin typeface="CambriaMath"/>
              </a:rPr>
              <a:t> and Launa Di Carlo </a:t>
            </a:r>
          </a:p>
          <a:p>
            <a:pPr algn="ctr"/>
            <a:r>
              <a:rPr lang="en-US" dirty="0">
                <a:latin typeface="CambriaMath"/>
              </a:rPr>
              <a:t>RHIG Group Meeting </a:t>
            </a:r>
          </a:p>
          <a:p>
            <a:pPr algn="ctr"/>
            <a:r>
              <a:rPr lang="en-US" dirty="0">
                <a:latin typeface="CambriaMath"/>
              </a:rPr>
              <a:t>01/24/2022 </a:t>
            </a:r>
            <a:endParaRPr lang="en-US" dirty="0">
              <a:effectLst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D81947-2B97-E349-BB5E-B59AF6A9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A4860-775A-FE46-99E4-17E6C8FA9B8E}" type="slidenum">
              <a:rPr lang="en-US" smtClean="0"/>
              <a:t>1</a:t>
            </a:fld>
            <a:endParaRPr lang="en-US"/>
          </a:p>
        </p:txBody>
      </p:sp>
      <p:sp>
        <p:nvSpPr>
          <p:cNvPr id="5" name="Rectangle 4">
            <a:hlinkClick r:id="rId3" action="ppaction://hlinksldjump"/>
            <a:extLst>
              <a:ext uri="{FF2B5EF4-FFF2-40B4-BE49-F238E27FC236}">
                <a16:creationId xmlns:a16="http://schemas.microsoft.com/office/drawing/2014/main" id="{7CC577EB-083F-1949-BBD0-69AAF2B93E7A}"/>
              </a:ext>
            </a:extLst>
          </p:cNvPr>
          <p:cNvSpPr/>
          <p:nvPr/>
        </p:nvSpPr>
        <p:spPr>
          <a:xfrm>
            <a:off x="3631474" y="2717074"/>
            <a:ext cx="1397726" cy="3004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7989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F4F67290-0E28-054C-A59D-A54933B0B5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8064150" y="2954408"/>
            <a:ext cx="3214178" cy="3890554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30E54EBC-EE34-7F40-A83B-84AE62CF2328}"/>
              </a:ext>
            </a:extLst>
          </p:cNvPr>
          <p:cNvGrpSpPr/>
          <p:nvPr/>
        </p:nvGrpSpPr>
        <p:grpSpPr>
          <a:xfrm>
            <a:off x="0" y="-13969"/>
            <a:ext cx="12192000" cy="546983"/>
            <a:chOff x="0" y="208102"/>
            <a:chExt cx="12192000" cy="546983"/>
          </a:xfrm>
        </p:grpSpPr>
        <p:sp>
          <p:nvSpPr>
            <p:cNvPr id="139" name="Balance Function (BF) Definition"/>
            <p:cNvSpPr txBox="1"/>
            <p:nvPr/>
          </p:nvSpPr>
          <p:spPr>
            <a:xfrm>
              <a:off x="0" y="208102"/>
              <a:ext cx="12192000" cy="540016"/>
            </a:xfrm>
            <a:prstGeom prst="rect">
              <a:avLst/>
            </a:prstGeom>
            <a:solidFill>
              <a:srgbClr val="FFFFFF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50800" tIns="50800" rIns="50800" bIns="50800" anchor="b">
              <a:norm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R="0" indent="0" defTabSz="449833" fontAlgn="auto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157" b="1" i="0" u="none" strike="noStrike" cap="none" spc="0" normalizeH="0" baseline="0">
                  <a:ln>
                    <a:noFill/>
                  </a:ln>
                  <a:solidFill>
                    <a:schemeClr val="accent5">
                      <a:lumOff val="-29866"/>
                    </a:schemeClr>
                  </a:solidFill>
                  <a:effectLst/>
                  <a:uFillTx/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  <a:lvl2pPr marL="0" marR="0" indent="228600" algn="ctr" defTabSz="584200" fontAlgn="auto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Helvetica Neue"/>
                  <a:ea typeface="Helvetica Neue"/>
                  <a:cs typeface="Helvetica Neue"/>
                  <a:sym typeface="Helvetica Neue"/>
                </a:defRPr>
              </a:lvl2pPr>
              <a:lvl3pPr marL="0" marR="0" indent="457200" algn="ctr" defTabSz="584200" fontAlgn="auto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Helvetica Neue"/>
                  <a:ea typeface="Helvetica Neue"/>
                  <a:cs typeface="Helvetica Neue"/>
                  <a:sym typeface="Helvetica Neue"/>
                </a:defRPr>
              </a:lvl3pPr>
              <a:lvl4pPr marL="0" marR="0" indent="685800" algn="ctr" defTabSz="584200" fontAlgn="auto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Helvetica Neue"/>
                  <a:ea typeface="Helvetica Neue"/>
                  <a:cs typeface="Helvetica Neue"/>
                  <a:sym typeface="Helvetica Neue"/>
                </a:defRPr>
              </a:lvl4pPr>
              <a:lvl5pPr marL="0" marR="0" indent="914400" algn="ctr" defTabSz="584200" fontAlgn="auto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Helvetica Neue"/>
                  <a:ea typeface="Helvetica Neue"/>
                  <a:cs typeface="Helvetica Neue"/>
                  <a:sym typeface="Helvetica Neue"/>
                </a:defRPr>
              </a:lvl5pPr>
              <a:lvl6pPr marL="0" marR="0" indent="1143000" algn="ctr" defTabSz="584200" fontAlgn="auto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Helvetica Neue"/>
                  <a:ea typeface="Helvetica Neue"/>
                  <a:cs typeface="Helvetica Neue"/>
                  <a:sym typeface="Helvetica Neue"/>
                </a:defRPr>
              </a:lvl6pPr>
              <a:lvl7pPr marL="0" marR="0" indent="1371600" algn="ctr" defTabSz="584200" fontAlgn="auto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Helvetica Neue"/>
                  <a:ea typeface="Helvetica Neue"/>
                  <a:cs typeface="Helvetica Neue"/>
                  <a:sym typeface="Helvetica Neue"/>
                </a:defRPr>
              </a:lvl7pPr>
              <a:lvl8pPr marL="0" marR="0" indent="1600200" algn="ctr" defTabSz="584200" fontAlgn="auto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Helvetica Neue"/>
                  <a:ea typeface="Helvetica Neue"/>
                  <a:cs typeface="Helvetica Neue"/>
                  <a:sym typeface="Helvetica Neue"/>
                </a:defRPr>
              </a:lvl8pPr>
              <a:lvl9pPr marL="0" marR="0" indent="1828800" algn="ctr" defTabSz="584200" fontAlgn="auto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Helvetica Neue"/>
                  <a:ea typeface="Helvetica Neue"/>
                  <a:cs typeface="Helvetica Neue"/>
                  <a:sym typeface="Helvetica Neue"/>
                </a:defRPr>
              </a:lvl9pPr>
            </a:lstStyle>
            <a:p>
              <a:pPr algn="ctr"/>
              <a:r>
                <a:rPr sz="2400" dirty="0">
                  <a:solidFill>
                    <a:srgbClr val="C00000"/>
                  </a:solidFill>
                </a:rPr>
                <a:t>Balance Function (B</a:t>
              </a:r>
              <a:r>
                <a:rPr lang="en-US" sz="2400" baseline="-25000" dirty="0">
                  <a:solidFill>
                    <a:srgbClr val="C00000"/>
                  </a:solidFill>
                </a:rPr>
                <a:t>2    </a:t>
              </a:r>
              <a:r>
                <a:rPr sz="2400" dirty="0">
                  <a:solidFill>
                    <a:srgbClr val="C00000"/>
                  </a:solidFill>
                </a:rPr>
                <a:t>) Definition</a:t>
              </a:r>
              <a:r>
                <a:rPr lang="en-US" sz="2400" dirty="0">
                  <a:solidFill>
                    <a:srgbClr val="C00000"/>
                  </a:solidFill>
                </a:rPr>
                <a:t> and Integral of B</a:t>
              </a:r>
              <a:r>
                <a:rPr lang="en-US" sz="2400" baseline="-25000" dirty="0">
                  <a:solidFill>
                    <a:srgbClr val="C00000"/>
                  </a:solidFill>
                </a:rPr>
                <a:t>2</a:t>
              </a:r>
              <a:endParaRPr sz="2400" baseline="-25000" dirty="0">
                <a:solidFill>
                  <a:srgbClr val="C0000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B333536C-A927-914F-9113-0DC4DE6EC7A8}"/>
                    </a:ext>
                  </a:extLst>
                </p:cNvPr>
                <p:cNvSpPr txBox="1"/>
                <p:nvPr/>
              </p:nvSpPr>
              <p:spPr>
                <a:xfrm>
                  <a:off x="5385752" y="457177"/>
                  <a:ext cx="27731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b="1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±</m:t>
                      </m:r>
                    </m:oMath>
                  </a14:m>
                  <a:r>
                    <a:rPr lang="en-US" b="1" dirty="0">
                      <a:solidFill>
                        <a:srgbClr val="C00000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B333536C-A927-914F-9113-0DC4DE6EC7A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85752" y="457177"/>
                  <a:ext cx="277319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39130" t="-8696" r="-13043" b="-347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CBCA0292-6736-BF4F-9352-F02CD9165D31}"/>
                    </a:ext>
                  </a:extLst>
                </p:cNvPr>
                <p:cNvSpPr txBox="1"/>
                <p:nvPr/>
              </p:nvSpPr>
              <p:spPr>
                <a:xfrm>
                  <a:off x="9796644" y="478086"/>
                  <a:ext cx="22602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±</m:t>
                        </m:r>
                      </m:oMath>
                    </m:oMathPara>
                  </a14:m>
                  <a:endParaRPr lang="en-US" b="1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CBCA0292-6736-BF4F-9352-F02CD9165D3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96644" y="478086"/>
                  <a:ext cx="226023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26316" r="-26316" b="-2272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F7F9C40-B8BE-A648-8E6F-82546D374CE8}"/>
              </a:ext>
            </a:extLst>
          </p:cNvPr>
          <p:cNvGrpSpPr/>
          <p:nvPr/>
        </p:nvGrpSpPr>
        <p:grpSpPr>
          <a:xfrm>
            <a:off x="6905979" y="2129679"/>
            <a:ext cx="1336598" cy="338554"/>
            <a:chOff x="830406" y="4526112"/>
            <a:chExt cx="1336598" cy="338554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19C1DF3-6154-5F48-9772-0356B5F2F02E}"/>
                </a:ext>
              </a:extLst>
            </p:cNvPr>
            <p:cNvSpPr/>
            <p:nvPr/>
          </p:nvSpPr>
          <p:spPr>
            <a:xfrm>
              <a:off x="830406" y="4526112"/>
              <a:ext cx="132029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C00000"/>
                  </a:solidFill>
                </a:rPr>
                <a:t>Integral of B</a:t>
              </a:r>
              <a:r>
                <a:rPr lang="en-US" sz="1600" b="1" baseline="-25000" dirty="0">
                  <a:solidFill>
                    <a:srgbClr val="C00000"/>
                  </a:solidFill>
                </a:rPr>
                <a:t>2 </a:t>
              </a:r>
              <a:endParaRPr lang="en-US" sz="1600" b="1" u="sng" baseline="-25000" dirty="0">
                <a:solidFill>
                  <a:srgbClr val="C0000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C902A3AB-1E12-674C-A071-9703B5C01528}"/>
                    </a:ext>
                  </a:extLst>
                </p:cNvPr>
                <p:cNvSpPr txBox="1"/>
                <p:nvPr/>
              </p:nvSpPr>
              <p:spPr>
                <a:xfrm>
                  <a:off x="1998689" y="4644571"/>
                  <a:ext cx="168315" cy="1692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1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±</m:t>
                        </m:r>
                      </m:oMath>
                    </m:oMathPara>
                  </a14:m>
                  <a:endParaRPr lang="en-US" sz="1100" b="1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C902A3AB-1E12-674C-A071-9703B5C015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98689" y="4644571"/>
                  <a:ext cx="168315" cy="169277"/>
                </a:xfrm>
                <a:prstGeom prst="rect">
                  <a:avLst/>
                </a:prstGeom>
                <a:blipFill>
                  <a:blip r:embed="rId6"/>
                  <a:stretch>
                    <a:fillRect l="-38462" t="-14286" r="-23077" b="-3571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DFC6B01-6C34-CA45-BAD6-B8B4A2A85D42}"/>
              </a:ext>
            </a:extLst>
          </p:cNvPr>
          <p:cNvGrpSpPr/>
          <p:nvPr/>
        </p:nvGrpSpPr>
        <p:grpSpPr>
          <a:xfrm>
            <a:off x="6912445" y="2380863"/>
            <a:ext cx="4694295" cy="584775"/>
            <a:chOff x="777251" y="4979472"/>
            <a:chExt cx="5589007" cy="58477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2D93096-A385-2041-9416-C64B0D8567AF}"/>
                </a:ext>
              </a:extLst>
            </p:cNvPr>
            <p:cNvSpPr/>
            <p:nvPr/>
          </p:nvSpPr>
          <p:spPr>
            <a:xfrm>
              <a:off x="777251" y="4979472"/>
              <a:ext cx="5589007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spcBef>
                  <a:spcPts val="100"/>
                </a:spcBef>
              </a:pPr>
              <a:r>
                <a:rPr lang="en-US" sz="1600" dirty="0"/>
                <a:t>Integral of B</a:t>
              </a:r>
              <a:r>
                <a:rPr lang="en-US" sz="1600" baseline="-25000" dirty="0"/>
                <a:t>2</a:t>
              </a:r>
              <a:r>
                <a:rPr lang="en-US" sz="1600" dirty="0"/>
                <a:t>    evaluated as sum of bin contents divided by the number of bins B</a:t>
              </a:r>
              <a:r>
                <a:rPr lang="en-US" sz="1600" baseline="-25000" dirty="0"/>
                <a:t>2</a:t>
              </a:r>
              <a:r>
                <a:rPr lang="en-US" sz="1600" dirty="0"/>
                <a:t>(</a:t>
              </a:r>
              <a:r>
                <a:rPr lang="en-US" sz="1600" dirty="0" err="1"/>
                <a:t>dy,d</a:t>
              </a:r>
              <a:r>
                <a:rPr lang="en-US" sz="1600" dirty="0" err="1">
                  <a:latin typeface="Symbol" pitchFamily="2" charset="2"/>
                </a:rPr>
                <a:t>f</a:t>
              </a:r>
              <a:r>
                <a:rPr lang="en-US" sz="1600" dirty="0"/>
                <a:t>) distribution.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9B2E8AF9-F28A-E94E-BD25-FA6AADC6010D}"/>
                    </a:ext>
                  </a:extLst>
                </p:cNvPr>
                <p:cNvSpPr txBox="1"/>
                <p:nvPr/>
              </p:nvSpPr>
              <p:spPr>
                <a:xfrm>
                  <a:off x="2110899" y="5110482"/>
                  <a:ext cx="200396" cy="1692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±</m:t>
                        </m:r>
                      </m:oMath>
                    </m:oMathPara>
                  </a14:m>
                  <a:endParaRPr lang="en-US" sz="11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9B2E8AF9-F28A-E94E-BD25-FA6AADC6010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10899" y="5110482"/>
                  <a:ext cx="200396" cy="169277"/>
                </a:xfrm>
                <a:prstGeom prst="rect">
                  <a:avLst/>
                </a:prstGeom>
                <a:blipFill>
                  <a:blip r:embed="rId7"/>
                  <a:stretch>
                    <a:fillRect l="-35714" t="-6667" r="-21429" b="-3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EC2409F4-E2DC-E442-AFFF-8250F444DD4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4206355" y="3003025"/>
            <a:ext cx="3147493" cy="389055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F0EFD6AD-9E00-AD4B-AD0F-AF282ED8F9E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495078" y="3132645"/>
            <a:ext cx="2991908" cy="3655425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D8130DEB-45A4-C14F-8F0D-02F01FE2C054}"/>
              </a:ext>
            </a:extLst>
          </p:cNvPr>
          <p:cNvGrpSpPr/>
          <p:nvPr/>
        </p:nvGrpSpPr>
        <p:grpSpPr>
          <a:xfrm>
            <a:off x="224031" y="1014051"/>
            <a:ext cx="4998812" cy="1752061"/>
            <a:chOff x="530748" y="1883672"/>
            <a:chExt cx="4998812" cy="1752061"/>
          </a:xfrm>
        </p:grpSpPr>
        <p:pic>
          <p:nvPicPr>
            <p:cNvPr id="138" name="Image" descr="Image"/>
            <p:cNvPicPr>
              <a:picLocks noChangeAspect="1"/>
            </p:cNvPicPr>
            <p:nvPr/>
          </p:nvPicPr>
          <p:blipFill rotWithShape="1">
            <a:blip r:embed="rId10"/>
            <a:srcRect t="11476" r="41849" b="70814"/>
            <a:stretch/>
          </p:blipFill>
          <p:spPr>
            <a:xfrm>
              <a:off x="544543" y="2178136"/>
              <a:ext cx="4985017" cy="853956"/>
            </a:xfrm>
            <a:prstGeom prst="rect">
              <a:avLst/>
            </a:prstGeom>
            <a:ln w="12700">
              <a:miter lim="400000"/>
            </a:ln>
          </p:spPr>
        </p:pic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0DF6BF1D-C2CE-0E4D-8016-C83B2AC5D63B}"/>
                </a:ext>
              </a:extLst>
            </p:cNvPr>
            <p:cNvGrpSpPr/>
            <p:nvPr/>
          </p:nvGrpSpPr>
          <p:grpSpPr>
            <a:xfrm>
              <a:off x="663626" y="1883672"/>
              <a:ext cx="3422668" cy="369332"/>
              <a:chOff x="745842" y="1087992"/>
              <a:chExt cx="3422668" cy="369332"/>
            </a:xfrm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15944187-FD22-814B-B702-495D67ED8F06}"/>
                  </a:ext>
                </a:extLst>
              </p:cNvPr>
              <p:cNvSpPr/>
              <p:nvPr/>
            </p:nvSpPr>
            <p:spPr>
              <a:xfrm>
                <a:off x="745842" y="1087992"/>
                <a:ext cx="342266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b="1" dirty="0">
                    <a:solidFill>
                      <a:srgbClr val="C00000"/>
                    </a:solidFill>
                  </a:rPr>
                  <a:t>Balance Function (B</a:t>
                </a:r>
                <a:r>
                  <a:rPr lang="en-US" b="1" baseline="-25000" dirty="0">
                    <a:solidFill>
                      <a:srgbClr val="C00000"/>
                    </a:solidFill>
                  </a:rPr>
                  <a:t>2    </a:t>
                </a:r>
                <a:r>
                  <a:rPr lang="en-US" b="1" dirty="0">
                    <a:solidFill>
                      <a:srgbClr val="C00000"/>
                    </a:solidFill>
                  </a:rPr>
                  <a:t>) Definition </a:t>
                </a:r>
                <a:endParaRPr lang="en-US" b="1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85B1BA3D-C55E-6548-9667-71AF73430C1F}"/>
                      </a:ext>
                    </a:extLst>
                  </p:cNvPr>
                  <p:cNvSpPr txBox="1"/>
                  <p:nvPr/>
                </p:nvSpPr>
                <p:spPr>
                  <a:xfrm>
                    <a:off x="2686095" y="1223662"/>
                    <a:ext cx="251671" cy="18466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200" b="1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  ±</m:t>
                          </m:r>
                        </m:oMath>
                      </m:oMathPara>
                    </a14:m>
                    <a:endParaRPr lang="en-US" sz="1200" b="1" dirty="0">
                      <a:solidFill>
                        <a:srgbClr val="C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85B1BA3D-C55E-6548-9667-71AF73430C1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686095" y="1223662"/>
                    <a:ext cx="251671" cy="184666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l="-19048" t="-12500" r="-19048" b="-3125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pic>
          <p:nvPicPr>
            <p:cNvPr id="31" name="Image" descr="Image">
              <a:extLst>
                <a:ext uri="{FF2B5EF4-FFF2-40B4-BE49-F238E27FC236}">
                  <a16:creationId xmlns:a16="http://schemas.microsoft.com/office/drawing/2014/main" id="{4B2B9D00-8593-814A-B9BD-0533A0A35E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t="29828" r="41849" b="53885"/>
            <a:stretch/>
          </p:blipFill>
          <p:spPr>
            <a:xfrm>
              <a:off x="530748" y="2850371"/>
              <a:ext cx="4985017" cy="785362"/>
            </a:xfrm>
            <a:prstGeom prst="rect">
              <a:avLst/>
            </a:prstGeom>
            <a:ln w="12700">
              <a:miter lim="400000"/>
            </a:ln>
          </p:spPr>
        </p:pic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496ED919-BD5B-4542-B37D-6A72A034D966}"/>
              </a:ext>
            </a:extLst>
          </p:cNvPr>
          <p:cNvSpPr txBox="1"/>
          <p:nvPr/>
        </p:nvSpPr>
        <p:spPr>
          <a:xfrm>
            <a:off x="394704" y="665775"/>
            <a:ext cx="9587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calculate differential B</a:t>
            </a:r>
            <a:r>
              <a:rPr lang="en-US" baseline="-25000" dirty="0"/>
              <a:t>2</a:t>
            </a:r>
            <a:r>
              <a:rPr lang="en-US" dirty="0"/>
              <a:t>(</a:t>
            </a:r>
            <a:r>
              <a:rPr lang="en-US" dirty="0" err="1"/>
              <a:t>dy,d</a:t>
            </a:r>
            <a:r>
              <a:rPr lang="en-US" dirty="0" err="1">
                <a:latin typeface="Symbol" pitchFamily="2" charset="2"/>
              </a:rPr>
              <a:t>f</a:t>
            </a:r>
            <a:r>
              <a:rPr lang="en-US" dirty="0"/>
              <a:t>) using </a:t>
            </a:r>
            <a:r>
              <a:rPr lang="en-US" dirty="0" err="1"/>
              <a:t>prefactors</a:t>
            </a:r>
            <a:r>
              <a:rPr lang="en-US" dirty="0"/>
              <a:t> and R</a:t>
            </a:r>
            <a:r>
              <a:rPr lang="en-US" baseline="-25000" dirty="0"/>
              <a:t>2 </a:t>
            </a:r>
            <a:r>
              <a:rPr lang="en-US" dirty="0"/>
              <a:t>and then integrate the resulting histogram</a:t>
            </a:r>
            <a:endParaRPr lang="en-US" baseline="-250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F45191C-AFD4-7A46-A29D-B66287C84EBE}"/>
              </a:ext>
            </a:extLst>
          </p:cNvPr>
          <p:cNvSpPr txBox="1"/>
          <p:nvPr/>
        </p:nvSpPr>
        <p:spPr>
          <a:xfrm>
            <a:off x="6900471" y="1035107"/>
            <a:ext cx="3110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2-particle correlation function: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54E9783-A0F0-1C46-B828-6537372F50D9}"/>
              </a:ext>
            </a:extLst>
          </p:cNvPr>
          <p:cNvSpPr txBox="1"/>
          <p:nvPr/>
        </p:nvSpPr>
        <p:spPr>
          <a:xfrm>
            <a:off x="2397580" y="2710907"/>
            <a:ext cx="20619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err="1"/>
              <a:t>a,b</a:t>
            </a:r>
            <a:r>
              <a:rPr lang="en-US" sz="1400" b="1" dirty="0"/>
              <a:t> – two particle species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18410AEA-ECFE-EC40-AA42-4F179DC81732}"/>
              </a:ext>
            </a:extLst>
          </p:cNvPr>
          <p:cNvGrpSpPr/>
          <p:nvPr/>
        </p:nvGrpSpPr>
        <p:grpSpPr>
          <a:xfrm>
            <a:off x="7004975" y="1399736"/>
            <a:ext cx="3203482" cy="646330"/>
            <a:chOff x="7383799" y="1582618"/>
            <a:chExt cx="3203482" cy="64633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3822D603-0FA8-1F42-B7C2-25A62F378885}"/>
                    </a:ext>
                  </a:extLst>
                </p:cNvPr>
                <p:cNvSpPr txBox="1"/>
                <p:nvPr/>
              </p:nvSpPr>
              <p:spPr>
                <a:xfrm>
                  <a:off x="7476559" y="1603439"/>
                  <a:ext cx="3110722" cy="58233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0" tIns="0" rIns="0" bIns="0" rtlCol="0" anchor="ctr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sz="1600" b="0" i="0" smtClean="0">
                                <a:latin typeface="Cambria Math" panose="02040503050406030204" pitchFamily="18" charset="0"/>
                              </a:rPr>
                              <m:t>R</m:t>
                            </m:r>
                          </m:e>
                          <m:sub>
                            <m:r>
                              <a:rPr lang="en-US" sz="1600" b="0" i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m:rPr>
                                <m:sty m:val="p"/>
                              </m:rPr>
                              <a:rPr lang="en-US" sz="1600" b="0" i="0" smtClean="0">
                                <a:latin typeface="Cambria Math" panose="02040503050406030204" pitchFamily="18" charset="0"/>
                              </a:rPr>
                              <m:t>ab</m:t>
                            </m:r>
                          </m:sup>
                        </m:sSubSup>
                        <m:d>
                          <m:d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∆</m:t>
                            </m:r>
                            <m:r>
                              <m:rPr>
                                <m:sty m:val="p"/>
                              </m:rPr>
                              <a:rPr lang="en-US" sz="16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  <m:r>
                              <a:rPr lang="en-US" sz="16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,∆</m:t>
                            </m:r>
                            <m:r>
                              <m:rPr>
                                <m:sty m:val="p"/>
                              </m:rPr>
                              <a:rPr lang="en-US" sz="16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φ</m:t>
                            </m:r>
                          </m:e>
                        </m:d>
                        <m:r>
                          <a:rPr lang="en-US" sz="1600" b="0" i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 </m:t>
                        </m:r>
                        <m:f>
                          <m:fPr>
                            <m:ctrlPr>
                              <a:rPr lang="en-US" sz="16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en-US" sz="160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ρ</m:t>
                                </m:r>
                              </m:e>
                              <m:sub>
                                <m:r>
                                  <a:rPr lang="en-US" sz="1600" i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m:rPr>
                                    <m:sty m:val="p"/>
                                  </m:rPr>
                                  <a:rPr lang="en-US" sz="1600" i="0">
                                    <a:latin typeface="Cambria Math" panose="02040503050406030204" pitchFamily="18" charset="0"/>
                                  </a:rPr>
                                  <m:t>ab</m:t>
                                </m:r>
                              </m:sup>
                            </m:sSubSup>
                            <m:d>
                              <m:d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i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∆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600" i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y</m:t>
                                </m:r>
                                <m:r>
                                  <a:rPr lang="en-US" sz="1600" i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,∆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600" i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φ</m:t>
                                </m:r>
                              </m:e>
                            </m:d>
                          </m:num>
                          <m:den>
                            <m:sSubSup>
                              <m:sSubSup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en-US" sz="1600" i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ρ</m:t>
                                </m:r>
                              </m:e>
                              <m:sub>
                                <m:r>
                                  <a:rPr lang="en-US" sz="1600" i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m:rPr>
                                    <m:sty m:val="p"/>
                                  </m:rPr>
                                  <a:rPr lang="en-US" sz="1600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a</m:t>
                                </m:r>
                              </m:sup>
                            </m:sSubSup>
                            <m:r>
                              <a:rPr lang="en-US" sz="1600" b="0" i="0" smtClean="0">
                                <a:latin typeface="Cambria Math" panose="02040503050406030204" pitchFamily="18" charset="0"/>
                              </a:rPr>
                              <m:t>.</m:t>
                            </m:r>
                            <m:sSubSup>
                              <m:sSubSup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en-US" sz="1600" i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ρ</m:t>
                                </m:r>
                              </m:e>
                              <m:sub>
                                <m:r>
                                  <a:rPr lang="en-US" sz="1600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m:rPr>
                                    <m:sty m:val="p"/>
                                  </m:rPr>
                                  <a:rPr lang="en-US" sz="1600" b="0" i="0" smtClean="0">
                                    <a:latin typeface="Cambria Math" panose="02040503050406030204" pitchFamily="18" charset="0"/>
                                  </a:rPr>
                                  <m:t>b</m:t>
                                </m:r>
                              </m:sup>
                            </m:sSubSup>
                            <m:d>
                              <m:d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i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∆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600" i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y</m:t>
                                </m:r>
                                <m:r>
                                  <a:rPr lang="en-US" sz="1600" i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,∆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600" i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φ</m:t>
                                </m:r>
                              </m:e>
                            </m:d>
                          </m:den>
                        </m:f>
                        <m:r>
                          <a:rPr lang="en-US" sz="1600" b="0" i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3822D603-0FA8-1F42-B7C2-25A62F37888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76559" y="1603439"/>
                  <a:ext cx="3110722" cy="582339"/>
                </a:xfrm>
                <a:prstGeom prst="rect">
                  <a:avLst/>
                </a:prstGeom>
                <a:blipFill>
                  <a:blip r:embed="rId12"/>
                  <a:stretch>
                    <a:fillRect b="-10638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4DB98C00-B485-5B45-AADD-A7989376882D}"/>
                </a:ext>
              </a:extLst>
            </p:cNvPr>
            <p:cNvSpPr/>
            <p:nvPr/>
          </p:nvSpPr>
          <p:spPr>
            <a:xfrm>
              <a:off x="7383799" y="1582618"/>
              <a:ext cx="3146565" cy="64633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454A2345-51AE-B649-A78E-B296F629F831}"/>
              </a:ext>
            </a:extLst>
          </p:cNvPr>
          <p:cNvGrpSpPr/>
          <p:nvPr/>
        </p:nvGrpSpPr>
        <p:grpSpPr>
          <a:xfrm>
            <a:off x="655439" y="2733742"/>
            <a:ext cx="1497211" cy="530216"/>
            <a:chOff x="655439" y="3099506"/>
            <a:chExt cx="1497211" cy="53021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91F44B00-6F50-8948-891A-96DF88825D71}"/>
                    </a:ext>
                  </a:extLst>
                </p:cNvPr>
                <p:cNvSpPr txBox="1"/>
                <p:nvPr/>
              </p:nvSpPr>
              <p:spPr>
                <a:xfrm>
                  <a:off x="655439" y="3099506"/>
                  <a:ext cx="1497211" cy="42595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∆</m:t>
                        </m:r>
                        <m:r>
                          <m:rPr>
                            <m:sty m:val="p"/>
                          </m:rPr>
                          <a:rPr lang="en-US" sz="1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  <m:r>
                          <a:rPr lang="en-US" sz="1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en-US" sz="1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  <m:r>
                          <a:rPr lang="en-US" sz="1400" b="0" i="0" baseline="-25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−</m:t>
                        </m:r>
                        <m:r>
                          <m:rPr>
                            <m:sty m:val="p"/>
                          </m:rPr>
                          <a:rPr lang="en-US" sz="1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  <m:r>
                          <a:rPr lang="en-US" sz="1400" b="0" i="0" baseline="-25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en-US" sz="1400" b="0" i="0" baseline="-25000" dirty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  <a:p>
                  <a:r>
                    <a:rPr lang="en-US" sz="1400" b="0" dirty="0">
                      <a:ea typeface="Cambria Math" panose="02040503050406030204" pitchFamily="18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sz="1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∆</m:t>
                      </m:r>
                      <m:r>
                        <m:rPr>
                          <m:sty m:val="p"/>
                        </m:rPr>
                        <a:rPr lang="en-US" sz="1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φ</m:t>
                      </m:r>
                      <m:r>
                        <a:rPr lang="en-US" sz="1400" b="0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r>
                        <m:rPr>
                          <m:sty m:val="p"/>
                        </m:rPr>
                        <a:rPr lang="el-GR" sz="1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φ</m:t>
                      </m:r>
                      <m:r>
                        <a:rPr lang="en-US" sz="1400" b="0" i="1" baseline="-2500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− 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en-US" sz="1400" b="0" i="1" baseline="-2500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</m:oMath>
                  </a14:m>
                  <a:r>
                    <a:rPr lang="en-US" sz="1400" dirty="0"/>
                    <a:t> </a:t>
                  </a:r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91F44B00-6F50-8948-891A-96DF88825D7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5439" y="3099506"/>
                  <a:ext cx="1497211" cy="425950"/>
                </a:xfrm>
                <a:prstGeom prst="rect">
                  <a:avLst/>
                </a:prstGeom>
                <a:blipFill>
                  <a:blip r:embed="rId13"/>
                  <a:stretch>
                    <a:fillRect l="-5882" t="-5882" b="-20588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04D6B48E-AD66-BB45-8842-5D311D76F8B6}"/>
                </a:ext>
              </a:extLst>
            </p:cNvPr>
            <p:cNvSpPr/>
            <p:nvPr/>
          </p:nvSpPr>
          <p:spPr>
            <a:xfrm>
              <a:off x="655439" y="3099506"/>
              <a:ext cx="1303990" cy="53021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8" name="Slide Number Placeholder 47">
            <a:extLst>
              <a:ext uri="{FF2B5EF4-FFF2-40B4-BE49-F238E27FC236}">
                <a16:creationId xmlns:a16="http://schemas.microsoft.com/office/drawing/2014/main" id="{F214A0DC-0A4C-104E-A585-048520A6A5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A4860-775A-FE46-99E4-17E6C8FA9B8E}" type="slidenum">
              <a:rPr lang="en-US" smtClean="0"/>
              <a:t>2</a:t>
            </a:fld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FF8F560-F22D-5546-8FE2-A70397AA78BB}"/>
              </a:ext>
            </a:extLst>
          </p:cNvPr>
          <p:cNvSpPr txBox="1"/>
          <p:nvPr/>
        </p:nvSpPr>
        <p:spPr>
          <a:xfrm>
            <a:off x="0" y="6357275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200 GeV Au Au for 0-5% centrality, </a:t>
            </a:r>
            <a:r>
              <a:rPr lang="en-US" b="1" dirty="0" err="1"/>
              <a:t>Urqmd</a:t>
            </a:r>
            <a:r>
              <a:rPr lang="en-US" b="1" dirty="0"/>
              <a:t> for </a:t>
            </a:r>
            <a:r>
              <a:rPr lang="en-US" b="1" dirty="0">
                <a:latin typeface="Symbol" pitchFamily="2" charset="2"/>
              </a:rPr>
              <a:t>p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4BD5A7B3-97F9-B147-9024-E9AFD04C7735}"/>
                  </a:ext>
                </a:extLst>
              </p:cNvPr>
              <p:cNvSpPr txBox="1"/>
              <p:nvPr/>
            </p:nvSpPr>
            <p:spPr>
              <a:xfrm>
                <a:off x="2452977" y="3028830"/>
                <a:ext cx="768031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4BD5A7B3-97F9-B147-9024-E9AFD04C77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2977" y="3028830"/>
                <a:ext cx="768031" cy="246221"/>
              </a:xfrm>
              <a:prstGeom prst="rect">
                <a:avLst/>
              </a:prstGeom>
              <a:blipFill>
                <a:blip r:embed="rId14"/>
                <a:stretch>
                  <a:fillRect l="-1613" r="-1613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24552C77-7D27-D742-BB39-F6FCE86F3B7F}"/>
                  </a:ext>
                </a:extLst>
              </p:cNvPr>
              <p:cNvSpPr/>
              <p:nvPr/>
            </p:nvSpPr>
            <p:spPr>
              <a:xfrm>
                <a:off x="720478" y="3673236"/>
                <a:ext cx="715068" cy="41113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R</m:t>
                          </m:r>
                        </m:e>
                        <m: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sSup>
                            <m:sSupPr>
                              <m:ctrlPr>
                                <a:rPr lang="en-US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p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b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24552C77-7D27-D742-BB39-F6FCE86F3B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478" y="3673236"/>
                <a:ext cx="715068" cy="411138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8AE3BEC0-A6D9-854B-AE28-A0241718CAA1}"/>
                  </a:ext>
                </a:extLst>
              </p:cNvPr>
              <p:cNvSpPr/>
              <p:nvPr/>
            </p:nvSpPr>
            <p:spPr>
              <a:xfrm>
                <a:off x="4555302" y="3614921"/>
                <a:ext cx="809324" cy="41113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R</m:t>
                          </m:r>
                        </m:e>
                        <m: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sSup>
                            <m:sSupPr>
                              <m:ctrlPr>
                                <a:rPr lang="en-US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p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</m:e>
                            <m:sup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8AE3BEC0-A6D9-854B-AE28-A0241718CA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5302" y="3614921"/>
                <a:ext cx="809324" cy="411138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3D1E8EDB-F7B6-F945-9601-3E0149F94BFF}"/>
                  </a:ext>
                </a:extLst>
              </p:cNvPr>
              <p:cNvSpPr/>
              <p:nvPr/>
            </p:nvSpPr>
            <p:spPr>
              <a:xfrm>
                <a:off x="8653096" y="3506546"/>
                <a:ext cx="703847" cy="41113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sSup>
                            <m:sSupPr>
                              <m:ctrlPr>
                                <a:rPr lang="en-US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p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b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3D1E8EDB-F7B6-F945-9601-3E0149F94B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3096" y="3506546"/>
                <a:ext cx="703847" cy="411138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059E5653-7FD0-754E-91E9-0AA58542ED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693806" y="936034"/>
            <a:ext cx="2687905" cy="3143221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E42733CF-24DD-C34B-8057-3F65EB783DEA}"/>
              </a:ext>
            </a:extLst>
          </p:cNvPr>
          <p:cNvGrpSpPr/>
          <p:nvPr/>
        </p:nvGrpSpPr>
        <p:grpSpPr>
          <a:xfrm>
            <a:off x="605645" y="5053910"/>
            <a:ext cx="2767495" cy="1058343"/>
            <a:chOff x="624016" y="4651500"/>
            <a:chExt cx="2767495" cy="105834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09ACB006-6C6D-9F4D-8AD3-F8C67ED39775}"/>
                    </a:ext>
                  </a:extLst>
                </p:cNvPr>
                <p:cNvSpPr txBox="1"/>
                <p:nvPr/>
              </p:nvSpPr>
              <p:spPr>
                <a:xfrm>
                  <a:off x="883083" y="4983362"/>
                  <a:ext cx="2214709" cy="56714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i="1" baseline="-25000">
                            <a:latin typeface="Cambria Math" panose="02040503050406030204" pitchFamily="18" charset="0"/>
                          </a:rPr>
                          <m:t>+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 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b>
                            </m:sSub>
                          </m:den>
                        </m:f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+−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 − 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++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09ACB006-6C6D-9F4D-8AD3-F8C67ED3977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3083" y="4983362"/>
                  <a:ext cx="2214709" cy="567143"/>
                </a:xfrm>
                <a:prstGeom prst="rect">
                  <a:avLst/>
                </a:prstGeom>
                <a:blipFill>
                  <a:blip r:embed="rId3"/>
                  <a:stretch>
                    <a:fillRect l="-2286" t="-4348" b="-6522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2334A78-0DD3-4840-AD78-F772B5EBA0E9}"/>
                </a:ext>
              </a:extLst>
            </p:cNvPr>
            <p:cNvSpPr txBox="1"/>
            <p:nvPr/>
          </p:nvSpPr>
          <p:spPr>
            <a:xfrm>
              <a:off x="1908521" y="4651500"/>
              <a:ext cx="60144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/>
                <a:t>B</a:t>
              </a:r>
              <a:r>
                <a:rPr lang="en-US" sz="2000" b="1" baseline="-25000" dirty="0"/>
                <a:t>2</a:t>
              </a:r>
              <a:r>
                <a:rPr lang="en-US" sz="2000" b="1" dirty="0"/>
                <a:t> +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CB24383-3304-734A-8525-7EB27A760AAF}"/>
                </a:ext>
              </a:extLst>
            </p:cNvPr>
            <p:cNvSpPr/>
            <p:nvPr/>
          </p:nvSpPr>
          <p:spPr>
            <a:xfrm>
              <a:off x="624016" y="4695955"/>
              <a:ext cx="2767495" cy="101388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4E7BAE99-B8EC-154D-BE94-4C5B63FE4DC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9651" r="41849" b="74104"/>
          <a:stretch/>
        </p:blipFill>
        <p:spPr>
          <a:xfrm>
            <a:off x="422901" y="1255697"/>
            <a:ext cx="5483519" cy="331239"/>
          </a:xfrm>
          <a:prstGeom prst="rect">
            <a:avLst/>
          </a:prstGeom>
          <a:ln w="12700">
            <a:miter lim="400000"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61859C5-9712-9B44-8CB1-12E4951ACC84}"/>
                  </a:ext>
                </a:extLst>
              </p:cNvPr>
              <p:cNvSpPr txBox="1"/>
              <p:nvPr/>
            </p:nvSpPr>
            <p:spPr>
              <a:xfrm>
                <a:off x="576833" y="2968824"/>
                <a:ext cx="2714662" cy="5164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i="0">
                                <a:latin typeface="Cambria Math" panose="02040503050406030204" pitchFamily="18" charset="0"/>
                              </a:rPr>
                              <m:t>R</m:t>
                            </m:r>
                          </m:e>
                          <m:sub>
                            <m:r>
                              <a:rPr lang="en-US" i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nary>
                  </m:oMath>
                </a14:m>
                <a:r>
                  <a:rPr lang="en-US" dirty="0"/>
                  <a:t>d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  <m:r>
                      <a:rPr lang="en-US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limLoc m:val="undOvr"/>
                            <m:subHide m:val="on"/>
                            <m:supHide m:val="on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i="0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ρ</m:t>
                                    </m:r>
                                  </m:e>
                                  <m:sub>
                                    <m:r>
                                      <a:rPr lang="en-US" b="0" i="0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i="0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i="0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ρ</m:t>
                                    </m:r>
                                  </m:e>
                                  <m:sub>
                                    <m:r>
                                      <a:rPr lang="en-US" b="0" i="0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i="0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ρ</m:t>
                                    </m:r>
                                  </m:e>
                                  <m:sub>
                                    <m:r>
                                      <a:rPr lang="en-US" i="0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  <m:r>
                              <m:rPr>
                                <m:sty m:val="p"/>
                              </m:rPr>
                              <a:rPr lang="en-US" b="0" i="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d</m:t>
                            </m:r>
                            <m:r>
                              <m:rPr>
                                <m:sty m:val="p"/>
                              </m:rPr>
                              <a:rPr lang="el-GR" b="0" i="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Ω</m:t>
                            </m:r>
                          </m:e>
                        </m:nary>
                      </m:num>
                      <m:den>
                        <m:nary>
                          <m:naryPr>
                            <m:limLoc m:val="undOvr"/>
                            <m:subHide m:val="on"/>
                            <m:supHide m:val="on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sSub>
                              <m:sSub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i="0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ρ</m:t>
                                </m:r>
                              </m:e>
                              <m:sub>
                                <m:r>
                                  <a:rPr lang="en-US" i="0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i="0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ρ</m:t>
                                </m:r>
                              </m:e>
                              <m:sub>
                                <m:r>
                                  <a:rPr lang="en-US" i="0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nary>
                        <m:r>
                          <m:rPr>
                            <m:sty m:val="p"/>
                          </m:rPr>
                          <a:rPr lang="en-US" i="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</m:t>
                        </m:r>
                        <m:r>
                          <m:rPr>
                            <m:sty m:val="p"/>
                          </m:rPr>
                          <a:rPr lang="el-GR" i="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Ω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61859C5-9712-9B44-8CB1-12E4951ACC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833" y="2968824"/>
                <a:ext cx="2714662" cy="516488"/>
              </a:xfrm>
              <a:prstGeom prst="rect">
                <a:avLst/>
              </a:prstGeom>
              <a:blipFill>
                <a:blip r:embed="rId5"/>
                <a:stretch>
                  <a:fillRect l="-17674" t="-85714" b="-13333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429EB94E-8881-8841-A9C2-724657E1A9E2}"/>
                  </a:ext>
                </a:extLst>
              </p:cNvPr>
              <p:cNvSpPr/>
              <p:nvPr/>
            </p:nvSpPr>
            <p:spPr>
              <a:xfrm>
                <a:off x="3182350" y="2661662"/>
                <a:ext cx="4324645" cy="7101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i="0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ρ</m:t>
                            </m:r>
                          </m:e>
                          <m:sub>
                            <m:r>
                              <a:rPr lang="en-US" b="0" i="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nary>
                    <m:r>
                      <m:rPr>
                        <m:sty m:val="p"/>
                      </m:rPr>
                      <a:rPr lang="en-US" i="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d</m:t>
                    </m:r>
                    <m:r>
                      <m:rPr>
                        <m:sty m:val="p"/>
                      </m:rPr>
                      <a:rPr lang="el-GR" i="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dirty="0"/>
                  <a:t> =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d>
                              <m:dPr>
                                <m:begChr m:val="⟨"/>
                                <m:endChr m:val="⟩"/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n</m:t>
                                </m:r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n</m:t>
                                </m:r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−1)</m:t>
                                </m:r>
                              </m:e>
                            </m:d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Identical</m:t>
                            </m:r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part</m:t>
                            </m:r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.           </m:t>
                            </m:r>
                          </m:e>
                          <m:e>
                            <m:d>
                              <m:dPr>
                                <m:begChr m:val="⟨"/>
                                <m:endChr m:val="⟩"/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n</m:t>
                                    </m:r>
                                  </m:e>
                                  <m:sub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n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Distinguishable</m:t>
                            </m:r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part</m:t>
                            </m:r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.</m:t>
                            </m:r>
                          </m:e>
                        </m:eqArr>
                      </m:e>
                    </m:d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429EB94E-8881-8841-A9C2-724657E1A9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2350" y="2661662"/>
                <a:ext cx="4324645" cy="710194"/>
              </a:xfrm>
              <a:prstGeom prst="rect">
                <a:avLst/>
              </a:prstGeom>
              <a:blipFill>
                <a:blip r:embed="rId6"/>
                <a:stretch>
                  <a:fillRect l="-9091" t="-191228" b="-2771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93F4502A-8602-5543-AC6C-63DE6F5921F9}"/>
                  </a:ext>
                </a:extLst>
              </p:cNvPr>
              <p:cNvSpPr/>
              <p:nvPr/>
            </p:nvSpPr>
            <p:spPr>
              <a:xfrm>
                <a:off x="3164661" y="3378151"/>
                <a:ext cx="1450269" cy="4121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nary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</m:t>
                    </m:r>
                    <m:r>
                      <m:rPr>
                        <m:sty m:val="p"/>
                      </m:rPr>
                      <a:rPr lang="el-GR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dirty="0"/>
                  <a:t> =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93F4502A-8602-5543-AC6C-63DE6F5921F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4661" y="3378151"/>
                <a:ext cx="1450269" cy="412100"/>
              </a:xfrm>
              <a:prstGeom prst="rect">
                <a:avLst/>
              </a:prstGeom>
              <a:blipFill>
                <a:blip r:embed="rId7"/>
                <a:stretch>
                  <a:fillRect l="-27826" t="-117647" b="-1764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Subtitle 2">
            <a:extLst>
              <a:ext uri="{FF2B5EF4-FFF2-40B4-BE49-F238E27FC236}">
                <a16:creationId xmlns:a16="http://schemas.microsoft.com/office/drawing/2014/main" id="{E6E0DAC5-0F2B-7744-8BA6-8E7A689B3370}"/>
              </a:ext>
            </a:extLst>
          </p:cNvPr>
          <p:cNvSpPr txBox="1">
            <a:spLocks/>
          </p:cNvSpPr>
          <p:nvPr/>
        </p:nvSpPr>
        <p:spPr>
          <a:xfrm>
            <a:off x="32085" y="70814"/>
            <a:ext cx="12192000" cy="494474"/>
          </a:xfrm>
          <a:prstGeom prst="rect">
            <a:avLst/>
          </a:prstGeom>
          <a:noFill/>
          <a:ln w="12700">
            <a:miter lim="400000"/>
          </a:ln>
        </p:spPr>
        <p:txBody>
          <a:bodyPr vert="horz" lIns="50800" tIns="50800" rIns="50800" bIns="50800" rtlCol="0" anchor="b">
            <a:noAutofit/>
          </a:bodyPr>
          <a:lstStyle>
            <a:lvl1pPr indent="0" algn="ctr" defTabSz="449833" hangingPunct="0">
              <a:lnSpc>
                <a:spcPct val="100000"/>
              </a:lnSpc>
              <a:spcBef>
                <a:spcPts val="0"/>
              </a:spcBef>
              <a:buFontTx/>
              <a:buNone/>
              <a:defRPr sz="2600" b="1">
                <a:solidFill>
                  <a:srgbClr val="C00000"/>
                </a:solidFill>
                <a:latin typeface="Helvetica Neue"/>
                <a:ea typeface="Helvetica Neue"/>
                <a:cs typeface="Helvetica Neue"/>
              </a:defRPr>
            </a:lvl1pPr>
            <a:lvl2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/>
            </a:lvl2pPr>
            <a:lvl3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3pPr>
            <a:lvl4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4pPr>
            <a:lvl5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5pPr>
            <a:lvl6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6pPr>
            <a:lvl7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7pPr>
            <a:lvl8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8pPr>
            <a:lvl9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9pPr>
          </a:lstStyle>
          <a:p>
            <a:r>
              <a:rPr lang="en-US" dirty="0"/>
              <a:t> Integral of </a:t>
            </a:r>
            <a:r>
              <a:rPr lang="en-US" sz="2800" dirty="0"/>
              <a:t>B</a:t>
            </a:r>
            <a:r>
              <a:rPr lang="en-US" sz="2800" baseline="-25000" dirty="0"/>
              <a:t>2    </a:t>
            </a:r>
            <a:r>
              <a:rPr lang="en-US" sz="2800" dirty="0"/>
              <a:t>from </a:t>
            </a:r>
            <a:r>
              <a:rPr lang="en-US" dirty="0"/>
              <a:t>sum rule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86EC37E-96C0-2A41-8F68-865AC5BAE1E4}"/>
              </a:ext>
            </a:extLst>
          </p:cNvPr>
          <p:cNvGrpSpPr/>
          <p:nvPr/>
        </p:nvGrpSpPr>
        <p:grpSpPr>
          <a:xfrm>
            <a:off x="4568732" y="5037257"/>
            <a:ext cx="2790888" cy="1078685"/>
            <a:chOff x="6791034" y="1606324"/>
            <a:chExt cx="2790888" cy="1078685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1E93179-7684-9443-B935-B1FDE8F8DF46}"/>
                </a:ext>
              </a:extLst>
            </p:cNvPr>
            <p:cNvSpPr txBox="1"/>
            <p:nvPr/>
          </p:nvSpPr>
          <p:spPr>
            <a:xfrm>
              <a:off x="8030780" y="1606324"/>
              <a:ext cx="55175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/>
                <a:t>B</a:t>
              </a:r>
              <a:r>
                <a:rPr lang="en-US" sz="2000" b="1" baseline="-25000" dirty="0"/>
                <a:t>2</a:t>
              </a:r>
              <a:r>
                <a:rPr lang="en-US" sz="2000" b="1" dirty="0"/>
                <a:t> -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49DF9C5-5D1C-1E49-866D-19865A0222BD}"/>
                </a:ext>
              </a:extLst>
            </p:cNvPr>
            <p:cNvSpPr/>
            <p:nvPr/>
          </p:nvSpPr>
          <p:spPr>
            <a:xfrm>
              <a:off x="6791034" y="1671121"/>
              <a:ext cx="2790888" cy="101388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1FD2B139-B967-2746-85C2-7460A4979DB5}"/>
              </a:ext>
            </a:extLst>
          </p:cNvPr>
          <p:cNvSpPr txBox="1"/>
          <p:nvPr/>
        </p:nvSpPr>
        <p:spPr>
          <a:xfrm>
            <a:off x="533448" y="885816"/>
            <a:ext cx="35049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the definition of B</a:t>
            </a:r>
            <a:r>
              <a:rPr lang="en-US" baseline="-25000" dirty="0"/>
              <a:t>2</a:t>
            </a:r>
            <a:r>
              <a:rPr lang="en-US" dirty="0"/>
              <a:t>+, we have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C3C872FC-C237-644B-BAA5-BD03A8D96383}"/>
                  </a:ext>
                </a:extLst>
              </p:cNvPr>
              <p:cNvSpPr/>
              <p:nvPr/>
            </p:nvSpPr>
            <p:spPr>
              <a:xfrm>
                <a:off x="624016" y="4028790"/>
                <a:ext cx="278621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+−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⟨"/>
                        <m:endChr m:val="⟩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b>
                        </m:sSub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−</m:t>
                    </m:r>
                    <m:d>
                      <m:dPr>
                        <m:begChr m:val="⟨"/>
                        <m:endChr m:val="⟩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</m:e>
                    </m:d>
                    <m:d>
                      <m:dPr>
                        <m:begChr m:val="⟨"/>
                        <m:endChr m:val="⟩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C3C872FC-C237-644B-BAA5-BD03A8D963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016" y="4028790"/>
                <a:ext cx="2786212" cy="369332"/>
              </a:xfrm>
              <a:prstGeom prst="rect">
                <a:avLst/>
              </a:prstGeom>
              <a:blipFill>
                <a:blip r:embed="rId8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3DD7C2C2-5A4C-E84E-B1E2-C882A2B4073B}"/>
                  </a:ext>
                </a:extLst>
              </p:cNvPr>
              <p:cNvSpPr/>
              <p:nvPr/>
            </p:nvSpPr>
            <p:spPr>
              <a:xfrm>
                <a:off x="610422" y="4435139"/>
                <a:ext cx="300819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++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⟨"/>
                        <m:endChr m:val="⟩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−1)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− </m:t>
                    </m:r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⟨"/>
                            <m:endChr m:val="⟩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3DD7C2C2-5A4C-E84E-B1E2-C882A2B407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422" y="4435139"/>
                <a:ext cx="3008196" cy="369332"/>
              </a:xfrm>
              <a:prstGeom prst="rect">
                <a:avLst/>
              </a:prstGeom>
              <a:blipFill>
                <a:blip r:embed="rId9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A3D87B6D-8E93-D343-9025-7B99BC409F3B}"/>
                  </a:ext>
                </a:extLst>
              </p:cNvPr>
              <p:cNvSpPr/>
              <p:nvPr/>
            </p:nvSpPr>
            <p:spPr>
              <a:xfrm>
                <a:off x="4498247" y="4005603"/>
                <a:ext cx="282308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−+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⟨"/>
                        <m:endChr m:val="⟩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−</m:t>
                    </m:r>
                    <m:d>
                      <m:dPr>
                        <m:begChr m:val="⟨"/>
                        <m:endChr m:val="⟩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b>
                        </m:sSub>
                      </m:e>
                    </m:d>
                    <m:d>
                      <m:dPr>
                        <m:begChr m:val="⟨"/>
                        <m:endChr m:val="⟩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A3D87B6D-8E93-D343-9025-7B99BC409F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8247" y="4005603"/>
                <a:ext cx="2823081" cy="369332"/>
              </a:xfrm>
              <a:prstGeom prst="rect">
                <a:avLst/>
              </a:prstGeom>
              <a:blipFill>
                <a:blip r:embed="rId10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889F1D97-62CE-BA4E-B1D1-894FC23BBA3A}"/>
                  </a:ext>
                </a:extLst>
              </p:cNvPr>
              <p:cNvSpPr/>
              <p:nvPr/>
            </p:nvSpPr>
            <p:spPr>
              <a:xfrm>
                <a:off x="4484653" y="4378086"/>
                <a:ext cx="304506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−−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⟨"/>
                        <m:endChr m:val="⟩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b>
                        </m:s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−1)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− </m:t>
                    </m:r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⟨"/>
                            <m:endChr m:val="⟩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889F1D97-62CE-BA4E-B1D1-894FC23BBA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4653" y="4378086"/>
                <a:ext cx="3045064" cy="369332"/>
              </a:xfrm>
              <a:prstGeom prst="rect">
                <a:avLst/>
              </a:prstGeom>
              <a:blipFill>
                <a:blip r:embed="rId11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8E7D3070-11BC-6649-8FFA-B48D77EE586B}"/>
              </a:ext>
            </a:extLst>
          </p:cNvPr>
          <p:cNvSpPr txBox="1"/>
          <p:nvPr/>
        </p:nvSpPr>
        <p:spPr>
          <a:xfrm>
            <a:off x="533448" y="536733"/>
            <a:ext cx="10340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also calculate the balance function integral using only the multiplicity distribution of the event ensemble.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3BD6F46-B570-D24A-9AC0-DF8C62396040}"/>
                  </a:ext>
                </a:extLst>
              </p:cNvPr>
              <p:cNvSpPr txBox="1"/>
              <p:nvPr/>
            </p:nvSpPr>
            <p:spPr>
              <a:xfrm>
                <a:off x="5948888" y="320836"/>
                <a:ext cx="38151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± </m:t>
                    </m:r>
                  </m:oMath>
                </a14:m>
                <a:r>
                  <a:rPr lang="en-US" b="1" dirty="0">
                    <a:solidFill>
                      <a:srgbClr val="C00000"/>
                    </a:solidFill>
                  </a:rPr>
                  <a:t>  </a:t>
                </a: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3BD6F46-B570-D24A-9AC0-DF8C623960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8888" y="320836"/>
                <a:ext cx="381515" cy="276999"/>
              </a:xfrm>
              <a:prstGeom prst="rect">
                <a:avLst/>
              </a:prstGeom>
              <a:blipFill>
                <a:blip r:embed="rId13"/>
                <a:stretch>
                  <a:fillRect l="-29032" t="-8696" r="-3226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hlinkClick r:id="rId14" action="ppaction://hlinksldjump"/>
            <a:extLst>
              <a:ext uri="{FF2B5EF4-FFF2-40B4-BE49-F238E27FC236}">
                <a16:creationId xmlns:a16="http://schemas.microsoft.com/office/drawing/2014/main" id="{388D9529-629D-474C-B9A5-D5E9527F18A9}"/>
              </a:ext>
            </a:extLst>
          </p:cNvPr>
          <p:cNvSpPr txBox="1"/>
          <p:nvPr/>
        </p:nvSpPr>
        <p:spPr>
          <a:xfrm>
            <a:off x="1838996" y="6361263"/>
            <a:ext cx="3969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Detailed steps in the back-up.</a:t>
            </a:r>
          </a:p>
        </p:txBody>
      </p:sp>
      <p:sp>
        <p:nvSpPr>
          <p:cNvPr id="36" name="Rectangle 35">
            <a:hlinkClick r:id="rId14" action="ppaction://hlinksldjump"/>
            <a:extLst>
              <a:ext uri="{FF2B5EF4-FFF2-40B4-BE49-F238E27FC236}">
                <a16:creationId xmlns:a16="http://schemas.microsoft.com/office/drawing/2014/main" id="{8BC355F9-B023-544E-A6B0-C4E2B950A276}"/>
              </a:ext>
            </a:extLst>
          </p:cNvPr>
          <p:cNvSpPr/>
          <p:nvPr/>
        </p:nvSpPr>
        <p:spPr>
          <a:xfrm>
            <a:off x="2366571" y="6294897"/>
            <a:ext cx="2879340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B4EBC0DF-0C77-0C4D-A2D4-5C1829563E4B}"/>
                  </a:ext>
                </a:extLst>
              </p:cNvPr>
              <p:cNvSpPr/>
              <p:nvPr/>
            </p:nvSpPr>
            <p:spPr>
              <a:xfrm>
                <a:off x="4828039" y="5369443"/>
                <a:ext cx="2417007" cy="6580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i="1" baseline="-2500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=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b>
                          </m:sSub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−+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− 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−−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B4EBC0DF-0C77-0C4D-A2D4-5C1829563E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8039" y="5369443"/>
                <a:ext cx="2417007" cy="65806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TextBox 39">
            <a:extLst>
              <a:ext uri="{FF2B5EF4-FFF2-40B4-BE49-F238E27FC236}">
                <a16:creationId xmlns:a16="http://schemas.microsoft.com/office/drawing/2014/main" id="{A1F4E2A5-EDA8-A342-95F0-C0B871D4A7C1}"/>
              </a:ext>
            </a:extLst>
          </p:cNvPr>
          <p:cNvSpPr txBox="1"/>
          <p:nvPr/>
        </p:nvSpPr>
        <p:spPr>
          <a:xfrm>
            <a:off x="545663" y="2155619"/>
            <a:ext cx="6924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Assuming, the integral of a ratio R</a:t>
            </a:r>
            <a:r>
              <a:rPr lang="en-US" baseline="-25000" dirty="0"/>
              <a:t>2</a:t>
            </a:r>
            <a:r>
              <a:rPr lang="en-US" dirty="0"/>
              <a:t> = ratio of integrals (boost invariance)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3F1E482-634D-B645-A390-BDB5668732AE}"/>
              </a:ext>
            </a:extLst>
          </p:cNvPr>
          <p:cNvGrpSpPr/>
          <p:nvPr/>
        </p:nvGrpSpPr>
        <p:grpSpPr>
          <a:xfrm>
            <a:off x="8484231" y="3821247"/>
            <a:ext cx="3454587" cy="2735023"/>
            <a:chOff x="8271955" y="3643525"/>
            <a:chExt cx="3484615" cy="2767184"/>
          </a:xfrm>
        </p:grpSpPr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F6E2D251-E6A0-854A-A0C3-48C927EC64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 rot="5400000">
              <a:off x="8656097" y="3310236"/>
              <a:ext cx="2767184" cy="3433762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068E82CB-81EE-4749-B582-7C868D28E02D}"/>
                </a:ext>
              </a:extLst>
            </p:cNvPr>
            <p:cNvSpPr txBox="1"/>
            <p:nvPr/>
          </p:nvSpPr>
          <p:spPr>
            <a:xfrm rot="16200000">
              <a:off x="8011466" y="4131626"/>
              <a:ext cx="78258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No. of </a:t>
              </a:r>
              <a:r>
                <a:rPr lang="en-US" sz="1100" dirty="0" err="1"/>
                <a:t>evt</a:t>
              </a:r>
              <a:r>
                <a:rPr lang="en-US" sz="1100" dirty="0"/>
                <a:t>.</a:t>
              </a:r>
            </a:p>
          </p:txBody>
        </p:sp>
      </p:grpSp>
      <p:sp>
        <p:nvSpPr>
          <p:cNvPr id="46" name="Slide Number Placeholder 21">
            <a:extLst>
              <a:ext uri="{FF2B5EF4-FFF2-40B4-BE49-F238E27FC236}">
                <a16:creationId xmlns:a16="http://schemas.microsoft.com/office/drawing/2014/main" id="{6B3530AD-7026-9949-8A4B-FDA7E13FD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18A4860-775A-FE46-99E4-17E6C8FA9B8E}" type="slidenum">
              <a:rPr lang="en-US" smtClean="0"/>
              <a:t>3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F738D3F-4CDF-AA4B-8BB0-01CA523F12DF}"/>
              </a:ext>
            </a:extLst>
          </p:cNvPr>
          <p:cNvSpPr/>
          <p:nvPr/>
        </p:nvSpPr>
        <p:spPr>
          <a:xfrm>
            <a:off x="8949208" y="1410949"/>
            <a:ext cx="146860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Au Au at 200 GeV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81C1F5E-BB70-1E4C-B0D3-66248DA54D81}"/>
              </a:ext>
            </a:extLst>
          </p:cNvPr>
          <p:cNvSpPr/>
          <p:nvPr/>
        </p:nvSpPr>
        <p:spPr>
          <a:xfrm>
            <a:off x="8923560" y="1623832"/>
            <a:ext cx="127990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/>
              <a:t>0-5%, </a:t>
            </a:r>
            <a:r>
              <a:rPr lang="en-US" sz="1600" dirty="0" err="1"/>
              <a:t>Urqmd</a:t>
            </a:r>
            <a:endParaRPr lang="en-US" sz="16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907CF070-E5A6-214D-991D-E19800AAFD0E}"/>
                  </a:ext>
                </a:extLst>
              </p:cNvPr>
              <p:cNvSpPr txBox="1"/>
              <p:nvPr/>
            </p:nvSpPr>
            <p:spPr>
              <a:xfrm>
                <a:off x="545837" y="1666027"/>
                <a:ext cx="4938110" cy="36170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b="0" dirty="0"/>
                  <a:t> </a:t>
                </a:r>
                <a14:m>
                  <m:oMath xmlns:m="http://schemas.openxmlformats.org/officeDocument/2006/math"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2+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</m:e>
                    </m:nary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p>
                            <m:sSup>
                              <m:sSup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sup>
                            </m:sSup>
                          </m:sup>
                        </m:sSup>
                        <m:sSubSup>
                          <m:sSub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sSup>
                              <m:sSup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</m:sup>
                            </m:sSup>
                          </m:sup>
                        </m:sSubSup>
                        <m:r>
                          <a:rPr lang="en-US" i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nary>
                  </m:oMath>
                </a14:m>
                <a:r>
                  <a:rPr lang="en-US" dirty="0"/>
                  <a:t>d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  <m:r>
                      <a:rPr lang="en-US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−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p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p>
                            </m:sSup>
                          </m:sup>
                        </m:sSup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</m:sup>
                            </m:sSup>
                          </m:sup>
                        </m:sSubSup>
                        <m:r>
                          <a:rPr lang="en-US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nary>
                    <m:r>
                      <m:rPr>
                        <m:nor/>
                      </m:rPr>
                      <a:rPr lang="en-US" dirty="0"/>
                      <m:t>d</m:t>
                    </m:r>
                    <m:r>
                      <m:rPr>
                        <m:sty m:val="p"/>
                      </m:rPr>
                      <a:rPr lang="el-GR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907CF070-E5A6-214D-991D-E19800AAFD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837" y="1666027"/>
                <a:ext cx="4938110" cy="361702"/>
              </a:xfrm>
              <a:prstGeom prst="rect">
                <a:avLst/>
              </a:prstGeom>
              <a:blipFill>
                <a:blip r:embed="rId17"/>
                <a:stretch>
                  <a:fillRect l="-8974" t="-144828" b="-22069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617E9C9E-F003-164B-95A7-1AB146A75729}"/>
                  </a:ext>
                </a:extLst>
              </p:cNvPr>
              <p:cNvSpPr txBox="1"/>
              <p:nvPr/>
            </p:nvSpPr>
            <p:spPr>
              <a:xfrm>
                <a:off x="11179350" y="3620639"/>
                <a:ext cx="325089" cy="21659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sSup>
                            <m:sSupPr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617E9C9E-F003-164B-95A7-1AB146A757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79350" y="3620639"/>
                <a:ext cx="325089" cy="216598"/>
              </a:xfrm>
              <a:prstGeom prst="rect">
                <a:avLst/>
              </a:prstGeom>
              <a:blipFill>
                <a:blip r:embed="rId18"/>
                <a:stretch>
                  <a:fillRect l="-11538" b="-17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22E0258-69BC-E64A-AFAD-44552891866E}"/>
                  </a:ext>
                </a:extLst>
              </p:cNvPr>
              <p:cNvSpPr txBox="1"/>
              <p:nvPr/>
            </p:nvSpPr>
            <p:spPr>
              <a:xfrm>
                <a:off x="11437278" y="6385355"/>
                <a:ext cx="325089" cy="21659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sSup>
                            <m:sSupPr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22E0258-69BC-E64A-AFAD-4455289186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37278" y="6385355"/>
                <a:ext cx="325089" cy="216598"/>
              </a:xfrm>
              <a:prstGeom prst="rect">
                <a:avLst/>
              </a:prstGeom>
              <a:blipFill>
                <a:blip r:embed="rId19"/>
                <a:stretch>
                  <a:fillRect l="-7407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5C512F1-CD52-994B-B7EE-2967298EA684}"/>
                  </a:ext>
                </a:extLst>
              </p:cNvPr>
              <p:cNvSpPr txBox="1"/>
              <p:nvPr/>
            </p:nvSpPr>
            <p:spPr>
              <a:xfrm rot="16200000">
                <a:off x="8337862" y="1409665"/>
                <a:ext cx="325089" cy="21544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sSup>
                            <m:sSupPr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5C512F1-CD52-994B-B7EE-2967298EA6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8337862" y="1409665"/>
                <a:ext cx="325089" cy="215444"/>
              </a:xfrm>
              <a:prstGeom prst="rect">
                <a:avLst/>
              </a:prstGeom>
              <a:blipFill>
                <a:blip r:embed="rId20"/>
                <a:stretch>
                  <a:fillRect r="-11111" b="-74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6AE21DA-2817-AB40-B57B-A5623D7A6DAA}"/>
                  </a:ext>
                </a:extLst>
              </p:cNvPr>
              <p:cNvSpPr txBox="1"/>
              <p:nvPr/>
            </p:nvSpPr>
            <p:spPr>
              <a:xfrm>
                <a:off x="5921550" y="1718726"/>
                <a:ext cx="86684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6AE21DA-2817-AB40-B57B-A5623D7A6D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1550" y="1718726"/>
                <a:ext cx="866840" cy="276999"/>
              </a:xfrm>
              <a:prstGeom prst="rect">
                <a:avLst/>
              </a:prstGeom>
              <a:blipFill>
                <a:blip r:embed="rId21"/>
                <a:stretch>
                  <a:fillRect l="-4348" r="-2899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731036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2194CD94-B431-1140-95E2-24B17EEFF239}"/>
              </a:ext>
            </a:extLst>
          </p:cNvPr>
          <p:cNvSpPr txBox="1">
            <a:spLocks/>
          </p:cNvSpPr>
          <p:nvPr/>
        </p:nvSpPr>
        <p:spPr>
          <a:xfrm>
            <a:off x="0" y="14606"/>
            <a:ext cx="12192000" cy="49447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vert="horz" lIns="50800" tIns="50800" rIns="50800" bIns="50800" rtlCol="0" anchor="b">
            <a:noAutofit/>
          </a:bodyPr>
          <a:lstStyle>
            <a:lvl1pPr indent="0" algn="ctr" defTabSz="449833" hangingPunct="0">
              <a:lnSpc>
                <a:spcPct val="100000"/>
              </a:lnSpc>
              <a:spcBef>
                <a:spcPts val="0"/>
              </a:spcBef>
              <a:buFontTx/>
              <a:buNone/>
              <a:defRPr sz="2600" b="1">
                <a:solidFill>
                  <a:srgbClr val="C00000"/>
                </a:solidFill>
                <a:latin typeface="Helvetica Neue"/>
                <a:ea typeface="Helvetica Neue"/>
                <a:cs typeface="Helvetica Neue"/>
              </a:defRPr>
            </a:lvl1pPr>
            <a:lvl2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/>
            </a:lvl2pPr>
            <a:lvl3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3pPr>
            <a:lvl4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4pPr>
            <a:lvl5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5pPr>
            <a:lvl6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6pPr>
            <a:lvl7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7pPr>
            <a:lvl8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8pPr>
            <a:lvl9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9pPr>
          </a:lstStyle>
          <a:p>
            <a:r>
              <a:rPr lang="en-US" sz="2400" dirty="0"/>
              <a:t>Comparing B</a:t>
            </a:r>
            <a:r>
              <a:rPr lang="en-US" sz="2400" baseline="-25000" dirty="0"/>
              <a:t>2</a:t>
            </a:r>
            <a:r>
              <a:rPr lang="en-US" sz="2400" dirty="0"/>
              <a:t> Integrals from R</a:t>
            </a:r>
            <a:r>
              <a:rPr lang="en-US" sz="2400" baseline="-25000" dirty="0"/>
              <a:t>2</a:t>
            </a:r>
            <a:r>
              <a:rPr lang="en-US" sz="2400" dirty="0"/>
              <a:t> with Sum Rule – 200 GeV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57454D-7E65-B04B-ACA6-986286CE39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A4860-775A-FE46-99E4-17E6C8FA9B8E}" type="slidenum">
              <a:rPr lang="en-US" smtClean="0"/>
              <a:t>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4FAEF5-2CC1-DD4F-BB59-1201499AA2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849845" y="-1310011"/>
            <a:ext cx="5664018" cy="966870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F2E3C8C-758D-7C44-9094-E3CBF6AEB22B}"/>
              </a:ext>
            </a:extLst>
          </p:cNvPr>
          <p:cNvSpPr txBox="1"/>
          <p:nvPr/>
        </p:nvSpPr>
        <p:spPr>
          <a:xfrm>
            <a:off x="5196652" y="3046873"/>
            <a:ext cx="4748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/>
              <a:t>0-5%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D28BFD5-9B14-7A44-895D-02BFB7519A93}"/>
              </a:ext>
            </a:extLst>
          </p:cNvPr>
          <p:cNvSpPr txBox="1"/>
          <p:nvPr/>
        </p:nvSpPr>
        <p:spPr>
          <a:xfrm>
            <a:off x="11665623" y="3069654"/>
            <a:ext cx="4988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0-5%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36245EE-3B52-CC49-8EC1-183455A32244}"/>
              </a:ext>
            </a:extLst>
          </p:cNvPr>
          <p:cNvSpPr txBox="1"/>
          <p:nvPr/>
        </p:nvSpPr>
        <p:spPr>
          <a:xfrm>
            <a:off x="11680378" y="5889726"/>
            <a:ext cx="4988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0-5%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2AC13C4-20A1-8A4D-B615-F8017F9E1F7A}"/>
              </a:ext>
            </a:extLst>
          </p:cNvPr>
          <p:cNvSpPr txBox="1"/>
          <p:nvPr/>
        </p:nvSpPr>
        <p:spPr>
          <a:xfrm>
            <a:off x="8381619" y="3046873"/>
            <a:ext cx="4748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/>
              <a:t>0-5%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24A2DA0-C34A-F948-ABFD-F9C9E55F2DF8}"/>
              </a:ext>
            </a:extLst>
          </p:cNvPr>
          <p:cNvSpPr txBox="1"/>
          <p:nvPr/>
        </p:nvSpPr>
        <p:spPr>
          <a:xfrm>
            <a:off x="8415800" y="5884245"/>
            <a:ext cx="4748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/>
              <a:t>0-5%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CFA6929-385A-CE43-BA6F-C69F89C0EAAA}"/>
              </a:ext>
            </a:extLst>
          </p:cNvPr>
          <p:cNvSpPr txBox="1"/>
          <p:nvPr/>
        </p:nvSpPr>
        <p:spPr>
          <a:xfrm>
            <a:off x="5216537" y="5889726"/>
            <a:ext cx="4748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/>
              <a:t>0-5%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C2C501F-B415-9C49-A0DA-A0C3334D541C}"/>
              </a:ext>
            </a:extLst>
          </p:cNvPr>
          <p:cNvSpPr txBox="1"/>
          <p:nvPr/>
        </p:nvSpPr>
        <p:spPr>
          <a:xfrm>
            <a:off x="3182637" y="3072945"/>
            <a:ext cx="61908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/>
              <a:t>75-80%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3CB0CFD-6C23-CB4B-AB29-9875629DCF9F}"/>
              </a:ext>
            </a:extLst>
          </p:cNvPr>
          <p:cNvSpPr txBox="1"/>
          <p:nvPr/>
        </p:nvSpPr>
        <p:spPr>
          <a:xfrm>
            <a:off x="9638545" y="3056537"/>
            <a:ext cx="6575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75-80%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136373A-3C2D-9B44-99B9-44AE2C8ADF05}"/>
              </a:ext>
            </a:extLst>
          </p:cNvPr>
          <p:cNvSpPr txBox="1"/>
          <p:nvPr/>
        </p:nvSpPr>
        <p:spPr>
          <a:xfrm>
            <a:off x="9653300" y="5889672"/>
            <a:ext cx="6575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75-80%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306CC45-4D88-D34A-B005-4EF3F065BA2A}"/>
              </a:ext>
            </a:extLst>
          </p:cNvPr>
          <p:cNvSpPr txBox="1"/>
          <p:nvPr/>
        </p:nvSpPr>
        <p:spPr>
          <a:xfrm>
            <a:off x="6393730" y="3072945"/>
            <a:ext cx="61908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/>
              <a:t>75-80%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71D219C-6646-6D42-86F8-0CA077F6E193}"/>
              </a:ext>
            </a:extLst>
          </p:cNvPr>
          <p:cNvSpPr txBox="1"/>
          <p:nvPr/>
        </p:nvSpPr>
        <p:spPr>
          <a:xfrm>
            <a:off x="6414848" y="5897254"/>
            <a:ext cx="61908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/>
              <a:t>75-80%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B6CB84B-B556-D641-BD5F-1EF6C351D38E}"/>
              </a:ext>
            </a:extLst>
          </p:cNvPr>
          <p:cNvSpPr txBox="1"/>
          <p:nvPr/>
        </p:nvSpPr>
        <p:spPr>
          <a:xfrm>
            <a:off x="3189459" y="5889672"/>
            <a:ext cx="61908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/>
              <a:t>75-80%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EA4451F-DFAD-3648-AE85-87019E64CF28}"/>
              </a:ext>
            </a:extLst>
          </p:cNvPr>
          <p:cNvSpPr/>
          <p:nvPr/>
        </p:nvSpPr>
        <p:spPr>
          <a:xfrm>
            <a:off x="3769350" y="1187204"/>
            <a:ext cx="1379349" cy="4480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5C050CB-1224-2C4F-938B-BBFED6981863}"/>
              </a:ext>
            </a:extLst>
          </p:cNvPr>
          <p:cNvSpPr txBox="1"/>
          <p:nvPr/>
        </p:nvSpPr>
        <p:spPr>
          <a:xfrm>
            <a:off x="2745527" y="1385150"/>
            <a:ext cx="470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B</a:t>
            </a:r>
            <a:r>
              <a:rPr lang="en-US" b="1" baseline="-25000" dirty="0">
                <a:solidFill>
                  <a:srgbClr val="FF0000"/>
                </a:solidFill>
              </a:rPr>
              <a:t>2+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A340CD7-F54F-D74F-A704-16A414E6EE2F}"/>
              </a:ext>
            </a:extLst>
          </p:cNvPr>
          <p:cNvSpPr txBox="1"/>
          <p:nvPr/>
        </p:nvSpPr>
        <p:spPr>
          <a:xfrm>
            <a:off x="2712869" y="4375261"/>
            <a:ext cx="439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B</a:t>
            </a:r>
            <a:r>
              <a:rPr lang="en-US" b="1" baseline="-25000" dirty="0">
                <a:solidFill>
                  <a:srgbClr val="FF0000"/>
                </a:solidFill>
              </a:rPr>
              <a:t>2-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2E83C61-BE76-3347-B9A1-2CF10CFA9363}"/>
              </a:ext>
            </a:extLst>
          </p:cNvPr>
          <p:cNvSpPr/>
          <p:nvPr/>
        </p:nvSpPr>
        <p:spPr>
          <a:xfrm>
            <a:off x="17601" y="1759059"/>
            <a:ext cx="296292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 </a:t>
            </a:r>
            <a:r>
              <a:rPr lang="en-US" sz="1600" dirty="0" err="1"/>
              <a:t>urqmd</a:t>
            </a:r>
            <a:r>
              <a:rPr lang="en-US" sz="1600" dirty="0"/>
              <a:t> test indicates that the analysis code produces the same BF integral from two very different approaches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5B602E6-D97A-A74B-BE6B-B8A67A8B60ED}"/>
              </a:ext>
            </a:extLst>
          </p:cNvPr>
          <p:cNvSpPr txBox="1"/>
          <p:nvPr/>
        </p:nvSpPr>
        <p:spPr>
          <a:xfrm>
            <a:off x="52049" y="2756489"/>
            <a:ext cx="286000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it shows that we are integrating our 2D BFs built from R</a:t>
            </a:r>
            <a:r>
              <a:rPr lang="en-US" sz="1600" baseline="-25000" dirty="0"/>
              <a:t>2</a:t>
            </a:r>
            <a:r>
              <a:rPr lang="en-US" sz="1600" dirty="0"/>
              <a:t>s correctly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we are using the same code for the STAR data</a:t>
            </a:r>
            <a:br>
              <a:rPr lang="en-US" sz="1600" dirty="0"/>
            </a:br>
            <a:endParaRPr lang="en-US" sz="16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00D68FC-58F5-9547-B85A-1F6D65234B06}"/>
              </a:ext>
            </a:extLst>
          </p:cNvPr>
          <p:cNvSpPr txBox="1"/>
          <p:nvPr/>
        </p:nvSpPr>
        <p:spPr>
          <a:xfrm>
            <a:off x="4191273" y="1135404"/>
            <a:ext cx="9631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Sum Rule </a:t>
            </a:r>
          </a:p>
          <a:p>
            <a:r>
              <a:rPr lang="en-US" sz="1400" b="1" dirty="0"/>
              <a:t>B</a:t>
            </a:r>
            <a:r>
              <a:rPr lang="en-US" sz="1400" b="1" baseline="-25000" dirty="0"/>
              <a:t>2 </a:t>
            </a:r>
            <a:r>
              <a:rPr lang="en-US" sz="1400" b="1" dirty="0"/>
              <a:t>from R</a:t>
            </a:r>
            <a:r>
              <a:rPr lang="en-US" sz="1400" b="1" baseline="-25000" dirty="0"/>
              <a:t>2 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6DFF4439-B78A-D14D-AF95-1412AE28C5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4682" y="1283327"/>
            <a:ext cx="203200" cy="24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8618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52C555E-F4B9-734A-A0CE-9E19B047D9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40000" y="1748900"/>
            <a:ext cx="8726614" cy="2585836"/>
          </a:xfrm>
          <a:noFill/>
        </p:spPr>
        <p:txBody>
          <a:bodyPr wrap="square" rtlCol="0">
            <a:spAutoFit/>
          </a:bodyPr>
          <a:lstStyle/>
          <a:p>
            <a:pPr marL="285750" indent="-285750" algn="just">
              <a:spcBef>
                <a:spcPts val="100"/>
              </a:spcBef>
              <a:buChar char="•"/>
            </a:pPr>
            <a:r>
              <a:rPr lang="en-US" dirty="0" err="1"/>
              <a:t>Urqmd</a:t>
            </a:r>
            <a:r>
              <a:rPr lang="en-US" dirty="0"/>
              <a:t> test with balance function integration compares very well to the ‘Sum Rule’.</a:t>
            </a:r>
          </a:p>
          <a:p>
            <a:pPr marL="285750" indent="-285750" algn="just">
              <a:spcBef>
                <a:spcPts val="100"/>
              </a:spcBef>
              <a:buChar char="•"/>
            </a:pPr>
            <a:r>
              <a:rPr lang="en-US" dirty="0"/>
              <a:t>This precisely tests that we are integrating our balance functions correctly.</a:t>
            </a:r>
          </a:p>
          <a:p>
            <a:pPr algn="just">
              <a:spcBef>
                <a:spcPts val="100"/>
              </a:spcBef>
            </a:pPr>
            <a:endParaRPr lang="en-US" dirty="0"/>
          </a:p>
          <a:p>
            <a:pPr marL="285750" indent="-285750" algn="just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b="1" dirty="0"/>
              <a:t>In progress:</a:t>
            </a:r>
            <a:r>
              <a:rPr lang="en-US" dirty="0"/>
              <a:t> We are working on applying this for STAR data.</a:t>
            </a:r>
          </a:p>
          <a:p>
            <a:pPr marL="285750" indent="-285750" algn="just">
              <a:buChar char="•"/>
            </a:pPr>
            <a:endParaRPr lang="en-US" dirty="0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11DEA10E-B1FE-8847-903D-584C7EA4F1F0}"/>
              </a:ext>
            </a:extLst>
          </p:cNvPr>
          <p:cNvSpPr txBox="1">
            <a:spLocks/>
          </p:cNvSpPr>
          <p:nvPr/>
        </p:nvSpPr>
        <p:spPr>
          <a:xfrm>
            <a:off x="1534988" y="655208"/>
            <a:ext cx="9103982" cy="494474"/>
          </a:xfrm>
          <a:prstGeom prst="rect">
            <a:avLst/>
          </a:prstGeom>
          <a:noFill/>
          <a:ln w="12700">
            <a:miter lim="400000"/>
          </a:ln>
        </p:spPr>
        <p:txBody>
          <a:bodyPr vert="horz" lIns="50800" tIns="50800" rIns="50800" bIns="50800" rtlCol="0" anchor="b">
            <a:noAutofit/>
          </a:bodyPr>
          <a:lstStyle>
            <a:lvl1pPr indent="0" algn="ctr" defTabSz="449833" hangingPunct="0">
              <a:lnSpc>
                <a:spcPct val="100000"/>
              </a:lnSpc>
              <a:spcBef>
                <a:spcPts val="0"/>
              </a:spcBef>
              <a:buFontTx/>
              <a:buNone/>
              <a:defRPr sz="2600" b="1">
                <a:solidFill>
                  <a:srgbClr val="C00000"/>
                </a:solidFill>
                <a:latin typeface="Helvetica Neue"/>
                <a:ea typeface="Helvetica Neue"/>
                <a:cs typeface="Helvetica Neue"/>
              </a:defRPr>
            </a:lvl1pPr>
            <a:lvl2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/>
            </a:lvl2pPr>
            <a:lvl3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3pPr>
            <a:lvl4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4pPr>
            <a:lvl5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5pPr>
            <a:lvl6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6pPr>
            <a:lvl7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7pPr>
            <a:lvl8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8pPr>
            <a:lvl9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9pPr>
          </a:lstStyle>
          <a:p>
            <a:r>
              <a:rPr lang="en-US" dirty="0"/>
              <a:t>Summary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5DCE41-52B9-3840-9B70-05E49E6D9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A4860-775A-FE46-99E4-17E6C8FA9B8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8770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EEF3EE-5884-D246-B3EE-968E908F6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66218"/>
            <a:ext cx="12192000" cy="1325563"/>
          </a:xfrm>
        </p:spPr>
        <p:txBody>
          <a:bodyPr/>
          <a:lstStyle/>
          <a:p>
            <a:pPr algn="ctr"/>
            <a:r>
              <a:rPr lang="en-US" b="1" dirty="0">
                <a:latin typeface="+mn-lt"/>
              </a:rPr>
              <a:t>Back-Up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9EC00ED-C107-524A-BC17-8C28EA8AA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A4860-775A-FE46-99E4-17E6C8FA9B8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0412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Content Placeholder 4">
            <a:extLst>
              <a:ext uri="{FF2B5EF4-FFF2-40B4-BE49-F238E27FC236}">
                <a16:creationId xmlns:a16="http://schemas.microsoft.com/office/drawing/2014/main" id="{6F0362B4-76E5-8D48-8604-0C3A3C9B28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25848" y="256212"/>
            <a:ext cx="6159597" cy="6643688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E223467-21EE-5B4C-89A6-88D87DB35C53}"/>
              </a:ext>
            </a:extLst>
          </p:cNvPr>
          <p:cNvSpPr txBox="1">
            <a:spLocks/>
          </p:cNvSpPr>
          <p:nvPr/>
        </p:nvSpPr>
        <p:spPr>
          <a:xfrm>
            <a:off x="0" y="-181775"/>
            <a:ext cx="12192000" cy="8759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3200" b="1">
                <a:latin typeface="+mn-lt"/>
                <a:ea typeface="+mn-ea"/>
                <a:cs typeface="+mn-cs"/>
              </a:rPr>
              <a:t>Bill’s Derivation:</a:t>
            </a:r>
            <a:endParaRPr lang="en-US" sz="3200" b="1" dirty="0">
              <a:latin typeface="+mn-lt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CE97F1-DEA2-234E-8CA8-31C33A731C1C}"/>
              </a:ext>
            </a:extLst>
          </p:cNvPr>
          <p:cNvSpPr txBox="1"/>
          <p:nvPr/>
        </p:nvSpPr>
        <p:spPr>
          <a:xfrm>
            <a:off x="9929815" y="5903239"/>
            <a:ext cx="3690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hlinkClick r:id="" action="ppaction://hlinkshowjump?jump=firstslide"/>
              </a:rPr>
              <a:t>P1</a:t>
            </a:r>
            <a:endParaRPr lang="en-US" sz="1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0BD9375-E757-AF49-AC1E-A59B4014255F}"/>
              </a:ext>
            </a:extLst>
          </p:cNvPr>
          <p:cNvSpPr txBox="1"/>
          <p:nvPr/>
        </p:nvSpPr>
        <p:spPr>
          <a:xfrm>
            <a:off x="9953624" y="6258283"/>
            <a:ext cx="3690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hlinkClick r:id="rId3" action="ppaction://hlinksldjump"/>
              </a:rPr>
              <a:t>P3</a:t>
            </a:r>
            <a:endParaRPr lang="en-US" sz="1400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FD7091EF-A121-6E41-918C-CF1C418F8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18A4860-775A-FE46-99E4-17E6C8FA9B8E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15387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19088</TotalTime>
  <Words>481</Words>
  <Application>Microsoft Macintosh PowerPoint</Application>
  <PresentationFormat>Widescreen</PresentationFormat>
  <Paragraphs>89</Paragraphs>
  <Slides>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5" baseType="lpstr">
      <vt:lpstr>Arial</vt:lpstr>
      <vt:lpstr>Calibri</vt:lpstr>
      <vt:lpstr>Calibri Light</vt:lpstr>
      <vt:lpstr>Cambria Math</vt:lpstr>
      <vt:lpstr>CambriaMath</vt:lpstr>
      <vt:lpstr>Helvetica Neue</vt:lpstr>
      <vt:lpstr>Symbol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Back-Up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nandita.raha@gmail.com</dc:creator>
  <cp:lastModifiedBy>nandita.raha@gmail.com</cp:lastModifiedBy>
  <cp:revision>116</cp:revision>
  <dcterms:created xsi:type="dcterms:W3CDTF">2021-12-18T19:25:46Z</dcterms:created>
  <dcterms:modified xsi:type="dcterms:W3CDTF">2022-01-25T16:56:36Z</dcterms:modified>
</cp:coreProperties>
</file>